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12" r:id="rId2"/>
    <p:sldId id="31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5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273" r:id="rId21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4" autoAdjust="0"/>
    <p:restoredTop sz="94660"/>
  </p:normalViewPr>
  <p:slideViewPr>
    <p:cSldViewPr>
      <p:cViewPr varScale="1">
        <p:scale>
          <a:sx n="58" d="100"/>
          <a:sy n="58" d="100"/>
        </p:scale>
        <p:origin x="157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22BDB-37AB-4503-BBD1-9B0EA65FA20D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0787-495D-4589-B7FB-8F26B4B4A8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22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1D5-FB32-4D10-9AFE-5C108D5F958E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3A4-1928-4CF1-A579-45CFA7C83094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FC52-5435-4334-9AE6-29B839286178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532-0A89-49F5-9498-D5D9337E15D5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A0BD-1238-412B-A521-0145EE3274EB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ECC3-0C34-45D5-9B40-56F13835F0D7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DF37-E6DC-413B-832E-82A9131AF74F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4C26-2239-49B9-A1CC-AFB584994E03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8F11-24C9-48B7-B66A-AC817C317C43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29D4-55C3-48A9-967D-C7CFB7D8FE22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40A-524F-4C6C-ACA4-F8FE6E410014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84DF-1A2D-42EA-875C-42C1DAC63CC9}" type="datetime1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>
                <a:solidFill>
                  <a:srgbClr val="144698"/>
                </a:solidFill>
              </a:rPr>
              <a:t>장애인식개선사업 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>
                <a:solidFill>
                  <a:srgbClr val="144698"/>
                </a:solidFill>
              </a:rPr>
              <a:t>키디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88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05" y="5569990"/>
            <a:ext cx="2093223" cy="13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34" y="6246661"/>
            <a:ext cx="1440160" cy="17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399243" y="1489822"/>
            <a:ext cx="5181853" cy="6093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보완대체의사소통에 대한 설명을 읽고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2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맞는 것에 ○표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틀린 것에 ｘ표 하세요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259632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4644008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제목 1"/>
          <p:cNvSpPr txBox="1">
            <a:spLocks/>
          </p:cNvSpPr>
          <p:nvPr/>
        </p:nvSpPr>
        <p:spPr>
          <a:xfrm>
            <a:off x="1379451" y="4651371"/>
            <a:ext cx="528990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다음은 장애인들을 위해 개발된 여러 가지 보조도구들입니다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그 중에서 의사소통을 돕는 도구들을 찾아보고 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어떻게 사용하는 것인지 알아봅시다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1372583" y="2159041"/>
            <a:ext cx="4864729" cy="2124873"/>
            <a:chOff x="2365764" y="3121127"/>
            <a:chExt cx="4436068" cy="1842841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2365764" y="4069113"/>
              <a:ext cx="443606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2365764" y="3600405"/>
              <a:ext cx="443606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2365765" y="3121127"/>
              <a:ext cx="4436067" cy="184284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제목 1"/>
            <p:cNvSpPr txBox="1">
              <a:spLocks/>
            </p:cNvSpPr>
            <p:nvPr/>
          </p:nvSpPr>
          <p:spPr>
            <a:xfrm>
              <a:off x="2410179" y="3154568"/>
              <a:ext cx="3626050" cy="46445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보완대체의사소통을 잘 사용하기 위해서는 </a:t>
              </a:r>
              <a:br>
                <a:rPr lang="en-US" altLang="ko-KR" sz="12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충분한 연습이 필요하다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2365764" y="4506265"/>
              <a:ext cx="443606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6237945" y="3121128"/>
              <a:ext cx="0" cy="184284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제목 1"/>
            <p:cNvSpPr txBox="1">
              <a:spLocks/>
            </p:cNvSpPr>
            <p:nvPr/>
          </p:nvSpPr>
          <p:spPr>
            <a:xfrm>
              <a:off x="2410179" y="3619019"/>
              <a:ext cx="3626050" cy="44548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2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신체적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,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인지적 발달이 어느 정도 발달하지 않으면</a:t>
              </a:r>
              <a:br>
                <a:rPr lang="en-US" altLang="ko-KR" sz="12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보완대체의사소통을 적용하기 어렵다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</p:txBody>
        </p:sp>
        <p:sp>
          <p:nvSpPr>
            <p:cNvPr id="71" name="제목 1"/>
            <p:cNvSpPr txBox="1">
              <a:spLocks/>
            </p:cNvSpPr>
            <p:nvPr/>
          </p:nvSpPr>
          <p:spPr>
            <a:xfrm>
              <a:off x="2410179" y="4069112"/>
              <a:ext cx="4209918" cy="46445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3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보완대체의사소통을 사용하면 </a:t>
              </a:r>
              <a:br>
                <a:rPr lang="en-US" altLang="ko-KR" sz="12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언어발달에 도움이 될 수 있다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</p:txBody>
        </p:sp>
        <p:sp>
          <p:nvSpPr>
            <p:cNvPr id="72" name="제목 1"/>
            <p:cNvSpPr txBox="1">
              <a:spLocks/>
            </p:cNvSpPr>
            <p:nvPr/>
          </p:nvSpPr>
          <p:spPr>
            <a:xfrm>
              <a:off x="2410179" y="4499517"/>
              <a:ext cx="4209918" cy="44548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4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보완대체의사소통은 지체장애가 있는 사람들만을 위해 </a:t>
              </a:r>
              <a:br>
                <a:rPr lang="en-US" altLang="ko-KR" sz="12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개발된 것이다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77" y="5737933"/>
            <a:ext cx="899672" cy="101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8" y="5809413"/>
            <a:ext cx="1007417" cy="10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38" y="7049207"/>
            <a:ext cx="1041406" cy="10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238330" y="6935620"/>
            <a:ext cx="1051186" cy="1278358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31" y="7026042"/>
            <a:ext cx="820812" cy="1028020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10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57" y="1333600"/>
            <a:ext cx="3172167" cy="18384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268760" y="4610616"/>
            <a:ext cx="5036198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보완대체의사소통</a:t>
            </a:r>
            <a:r>
              <a:rPr lang="en-US" altLang="ko-KR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(AAC)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에 대해서 </a:t>
            </a:r>
            <a:endParaRPr lang="en-US" altLang="ko-KR" sz="14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좀 더 자세히 알아볼까요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1271437" y="1672381"/>
            <a:ext cx="2506159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뇌손상을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입어서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마음대로 움직일 수가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없습니다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하고 싶은 말은 많지만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자유롭게 말로 표현하기가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어려워서 답답할 때가 많지요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2022105" y="3711968"/>
            <a:ext cx="455899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가 말을 할 수 없다고 해서 하고 싶은 말이 없는 것은 아닙니다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요구하고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거부하고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표현하고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친해지고 싶은 마음은 누구나 같습니다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그래서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써니는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보완대체의사소통을 사용한답니다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45196" y="3399936"/>
            <a:ext cx="83674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하지만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5" name="그룹 44"/>
          <p:cNvGrpSpPr>
            <a:grpSpLocks noChangeAspect="1"/>
          </p:cNvGrpSpPr>
          <p:nvPr/>
        </p:nvGrpSpPr>
        <p:grpSpPr>
          <a:xfrm>
            <a:off x="494665" y="1387102"/>
            <a:ext cx="819965" cy="806490"/>
            <a:chOff x="1024096" y="2564904"/>
            <a:chExt cx="1171378" cy="1152128"/>
          </a:xfrm>
        </p:grpSpPr>
        <p:sp>
          <p:nvSpPr>
            <p:cNvPr id="46" name="타원 4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1241496" y="3417103"/>
            <a:ext cx="819964" cy="806490"/>
            <a:chOff x="3399855" y="3415092"/>
            <a:chExt cx="1171377" cy="1152128"/>
          </a:xfrm>
        </p:grpSpPr>
        <p:sp>
          <p:nvSpPr>
            <p:cNvPr id="51" name="타원 50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1363599" y="5864205"/>
            <a:ext cx="504809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보완대체의사소통은 간단하게 </a:t>
            </a:r>
            <a:r>
              <a:rPr lang="en-US" altLang="ko-KR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AAC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라고 부르기도 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무슨 뜻인지 생각해보고 관계 있는 것끼리 연결해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5580112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0106" y="6679099"/>
            <a:ext cx="5472608" cy="1791726"/>
            <a:chOff x="2987824" y="1247598"/>
            <a:chExt cx="5472608" cy="1791726"/>
          </a:xfrm>
        </p:grpSpPr>
        <p:sp>
          <p:nvSpPr>
            <p:cNvPr id="42" name="직사각형 41"/>
            <p:cNvSpPr/>
            <p:nvPr/>
          </p:nvSpPr>
          <p:spPr>
            <a:xfrm>
              <a:off x="2987824" y="1453206"/>
              <a:ext cx="5472608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제목 1"/>
            <p:cNvSpPr txBox="1">
              <a:spLocks/>
            </p:cNvSpPr>
            <p:nvPr/>
          </p:nvSpPr>
          <p:spPr>
            <a:xfrm>
              <a:off x="3055468" y="1247598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제목 1"/>
            <p:cNvSpPr txBox="1">
              <a:spLocks/>
            </p:cNvSpPr>
            <p:nvPr/>
          </p:nvSpPr>
          <p:spPr>
            <a:xfrm>
              <a:off x="3067679" y="1628800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제목 1"/>
            <p:cNvSpPr txBox="1">
              <a:spLocks/>
            </p:cNvSpPr>
            <p:nvPr/>
          </p:nvSpPr>
          <p:spPr>
            <a:xfrm>
              <a:off x="3055468" y="1772816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제목 1"/>
            <p:cNvSpPr txBox="1">
              <a:spLocks/>
            </p:cNvSpPr>
            <p:nvPr/>
          </p:nvSpPr>
          <p:spPr>
            <a:xfrm>
              <a:off x="3067679" y="2173359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81" name="제목 1"/>
            <p:cNvSpPr txBox="1">
              <a:spLocks/>
            </p:cNvSpPr>
            <p:nvPr/>
          </p:nvSpPr>
          <p:spPr>
            <a:xfrm>
              <a:off x="3055468" y="2291730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제목 1"/>
            <p:cNvSpPr txBox="1">
              <a:spLocks/>
            </p:cNvSpPr>
            <p:nvPr/>
          </p:nvSpPr>
          <p:spPr>
            <a:xfrm>
              <a:off x="3067678" y="2693074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83" name="제목 1"/>
            <p:cNvSpPr txBox="1">
              <a:spLocks/>
            </p:cNvSpPr>
            <p:nvPr/>
          </p:nvSpPr>
          <p:spPr>
            <a:xfrm>
              <a:off x="4934295" y="1401262"/>
              <a:ext cx="18921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84" name="제목 1"/>
            <p:cNvSpPr txBox="1">
              <a:spLocks/>
            </p:cNvSpPr>
            <p:nvPr/>
          </p:nvSpPr>
          <p:spPr>
            <a:xfrm>
              <a:off x="4944627" y="1941215"/>
              <a:ext cx="15453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가지고 있는 생각이나 뜻이 서로 통함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제목 1"/>
            <p:cNvSpPr txBox="1">
              <a:spLocks/>
            </p:cNvSpPr>
            <p:nvPr/>
          </p:nvSpPr>
          <p:spPr>
            <a:xfrm>
              <a:off x="4958806" y="2589287"/>
              <a:ext cx="2087476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타원 85"/>
            <p:cNvSpPr/>
            <p:nvPr/>
          </p:nvSpPr>
          <p:spPr>
            <a:xfrm>
              <a:off x="4788024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7" name="타원 86"/>
            <p:cNvSpPr/>
            <p:nvPr/>
          </p:nvSpPr>
          <p:spPr>
            <a:xfrm>
              <a:off x="4795061" y="207989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8" name="타원 87"/>
            <p:cNvSpPr/>
            <p:nvPr/>
          </p:nvSpPr>
          <p:spPr>
            <a:xfrm>
              <a:off x="4788024" y="2640544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타원 88"/>
            <p:cNvSpPr/>
            <p:nvPr/>
          </p:nvSpPr>
          <p:spPr>
            <a:xfrm>
              <a:off x="4031536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0" name="타원 89"/>
            <p:cNvSpPr/>
            <p:nvPr/>
          </p:nvSpPr>
          <p:spPr>
            <a:xfrm>
              <a:off x="4047789" y="2094756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1" name="타원 90"/>
            <p:cNvSpPr/>
            <p:nvPr/>
          </p:nvSpPr>
          <p:spPr>
            <a:xfrm>
              <a:off x="4058940" y="263691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3" name="제목 1"/>
            <p:cNvSpPr txBox="1">
              <a:spLocks/>
            </p:cNvSpPr>
            <p:nvPr/>
          </p:nvSpPr>
          <p:spPr>
            <a:xfrm>
              <a:off x="7786892" y="1484250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94" name="제목 1"/>
            <p:cNvSpPr txBox="1">
              <a:spLocks/>
            </p:cNvSpPr>
            <p:nvPr/>
          </p:nvSpPr>
          <p:spPr>
            <a:xfrm>
              <a:off x="7776732" y="1924886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제목 1"/>
            <p:cNvSpPr txBox="1">
              <a:spLocks/>
            </p:cNvSpPr>
            <p:nvPr/>
          </p:nvSpPr>
          <p:spPr>
            <a:xfrm>
              <a:off x="7789167" y="2439159"/>
              <a:ext cx="46401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소통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96" name="타원 95"/>
            <p:cNvSpPr/>
            <p:nvPr/>
          </p:nvSpPr>
          <p:spPr>
            <a:xfrm>
              <a:off x="7701699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7" name="타원 96"/>
            <p:cNvSpPr/>
            <p:nvPr/>
          </p:nvSpPr>
          <p:spPr>
            <a:xfrm>
              <a:off x="7708736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8" name="타원 97"/>
            <p:cNvSpPr/>
            <p:nvPr/>
          </p:nvSpPr>
          <p:spPr>
            <a:xfrm>
              <a:off x="7701699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9" name="타원 98"/>
            <p:cNvSpPr/>
            <p:nvPr/>
          </p:nvSpPr>
          <p:spPr>
            <a:xfrm>
              <a:off x="6660232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0" name="타원 99"/>
            <p:cNvSpPr/>
            <p:nvPr/>
          </p:nvSpPr>
          <p:spPr>
            <a:xfrm>
              <a:off x="6667269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1" name="타원 100"/>
            <p:cNvSpPr/>
            <p:nvPr/>
          </p:nvSpPr>
          <p:spPr>
            <a:xfrm>
              <a:off x="6660232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11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9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2384246"/>
            <a:ext cx="1152128" cy="1669939"/>
          </a:xfrm>
          <a:prstGeom prst="rect">
            <a:avLst/>
          </a:prstGeom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399243" y="1531316"/>
            <a:ext cx="5458757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영상에서 가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보완대체의사소통 도구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를 이용해 전달하는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이야기들을 잘 지켜보고 에 대해 내가 알게 된 것을 적어보세요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259632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4239607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제목 1"/>
          <p:cNvSpPr txBox="1">
            <a:spLocks/>
          </p:cNvSpPr>
          <p:nvPr/>
        </p:nvSpPr>
        <p:spPr>
          <a:xfrm>
            <a:off x="1379451" y="4481408"/>
            <a:ext cx="5128321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영상을 잘 보고 영상의 내용과 맞는 이야기에는 ○표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틀린 이야기에는 ｘ표를 해주세요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060848" y="2411760"/>
            <a:ext cx="4407445" cy="158417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1301867" y="5266714"/>
            <a:ext cx="5204659" cy="3108778"/>
            <a:chOff x="2365764" y="3121127"/>
            <a:chExt cx="4746045" cy="2696154"/>
          </a:xfrm>
        </p:grpSpPr>
        <p:cxnSp>
          <p:nvCxnSpPr>
            <p:cNvPr id="37" name="직선 연결선 36"/>
            <p:cNvCxnSpPr/>
            <p:nvPr/>
          </p:nvCxnSpPr>
          <p:spPr>
            <a:xfrm>
              <a:off x="2365764" y="4038031"/>
              <a:ext cx="4746045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365764" y="3559682"/>
              <a:ext cx="4746045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2365764" y="3121127"/>
              <a:ext cx="4746045" cy="2696154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2365764" y="4486140"/>
              <a:ext cx="4746045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6586506" y="3121128"/>
              <a:ext cx="0" cy="2696153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2365764" y="4943891"/>
              <a:ext cx="4746045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2365764" y="5392000"/>
              <a:ext cx="4746045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제목 1"/>
          <p:cNvSpPr txBox="1">
            <a:spLocks/>
          </p:cNvSpPr>
          <p:nvPr/>
        </p:nvSpPr>
        <p:spPr>
          <a:xfrm>
            <a:off x="1393958" y="5261716"/>
            <a:ext cx="3976438" cy="5355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써니는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뇌손상을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입어 스스로 말을 할 수는 없지만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를 이용하여 의사소통을 할 수 있습니다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1393957" y="5797247"/>
            <a:ext cx="4671392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2"/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써니는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자라면서 고갯짓으로 예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아니오를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표현할 수 있게 되었는데 이것은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써니가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물리치료를 열심히 받았기 때문입니다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</a:t>
            </a: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1393957" y="6322991"/>
            <a:ext cx="4671392" cy="5355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써니는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처음부터 여러 장의 그림카드를 사용해서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능숙하게 의사소통을 할 수 있었습니다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1393957" y="6840631"/>
            <a:ext cx="4671392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4"/>
            </a:pP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소리가 나는 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도구들은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주변 사람들에게 먼저 말을 걸 수 있어서 좋습니다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78" name="제목 1"/>
          <p:cNvSpPr txBox="1">
            <a:spLocks/>
          </p:cNvSpPr>
          <p:nvPr/>
        </p:nvSpPr>
        <p:spPr>
          <a:xfrm>
            <a:off x="1393957" y="7354298"/>
            <a:ext cx="4671392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5"/>
            </a:pP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과학기술이 발달하면서 더 편리하고 좋은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도구들이 개발되고 있습니다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79" name="제목 1"/>
          <p:cNvSpPr txBox="1">
            <a:spLocks/>
          </p:cNvSpPr>
          <p:nvPr/>
        </p:nvSpPr>
        <p:spPr>
          <a:xfrm>
            <a:off x="1393957" y="7861825"/>
            <a:ext cx="4671392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6"/>
            </a:pP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는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학령기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뿐 아니라 성인이 된 후에도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써니에게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도움이 될 것 입니다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12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제목 1"/>
          <p:cNvSpPr txBox="1">
            <a:spLocks/>
          </p:cNvSpPr>
          <p:nvPr/>
        </p:nvSpPr>
        <p:spPr>
          <a:xfrm>
            <a:off x="1399243" y="1387300"/>
            <a:ext cx="5458757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보완대체의사소통에 대한 설명을 읽고 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맞는 것에 ○표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틀린 것에 ｘ표 하세요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115616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4616107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1250578" y="2068118"/>
            <a:ext cx="5257195" cy="2430718"/>
            <a:chOff x="2318825" y="2628746"/>
            <a:chExt cx="5257195" cy="2430718"/>
          </a:xfrm>
        </p:grpSpPr>
        <p:cxnSp>
          <p:nvCxnSpPr>
            <p:cNvPr id="81" name="직선 연결선 80"/>
            <p:cNvCxnSpPr/>
            <p:nvPr/>
          </p:nvCxnSpPr>
          <p:spPr>
            <a:xfrm>
              <a:off x="2318825" y="3548452"/>
              <a:ext cx="52559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2318825" y="3080021"/>
              <a:ext cx="525719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직사각형 82"/>
            <p:cNvSpPr/>
            <p:nvPr/>
          </p:nvSpPr>
          <p:spPr>
            <a:xfrm>
              <a:off x="2318826" y="2636912"/>
              <a:ext cx="5257194" cy="2422552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제목 1"/>
            <p:cNvSpPr txBox="1">
              <a:spLocks/>
            </p:cNvSpPr>
            <p:nvPr/>
          </p:nvSpPr>
          <p:spPr>
            <a:xfrm>
              <a:off x="2367532" y="2684356"/>
              <a:ext cx="4871203" cy="36933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 AAC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가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필요한 사람은 특별히 따로 정해져 있다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  <a:endParaRPr lang="en-US" altLang="ko-KR" sz="12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85" name="직선 연결선 84"/>
            <p:cNvCxnSpPr/>
            <p:nvPr/>
          </p:nvCxnSpPr>
          <p:spPr>
            <a:xfrm>
              <a:off x="2318825" y="4065141"/>
              <a:ext cx="52559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017527" y="2628746"/>
              <a:ext cx="0" cy="243071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2318825" y="4580314"/>
              <a:ext cx="52559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제목 1"/>
            <p:cNvSpPr txBox="1">
              <a:spLocks/>
            </p:cNvSpPr>
            <p:nvPr/>
          </p:nvSpPr>
          <p:spPr>
            <a:xfrm>
              <a:off x="2367532" y="3128279"/>
              <a:ext cx="4766064" cy="36933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2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친한 사람과 의사소통을 할 때 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AAC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를 적용하기가 더 쉽다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</p:txBody>
        </p:sp>
      </p:grpSp>
      <p:sp>
        <p:nvSpPr>
          <p:cNvPr id="90" name="제목 1"/>
          <p:cNvSpPr txBox="1">
            <a:spLocks/>
          </p:cNvSpPr>
          <p:nvPr/>
        </p:nvSpPr>
        <p:spPr>
          <a:xfrm>
            <a:off x="1292510" y="2987824"/>
            <a:ext cx="4616726" cy="5355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손가락으로 가리키는 것이 어려운 사람은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‘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훑기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(scanning)’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방법을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사용해서 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를 사용할 수 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91" name="제목 1"/>
          <p:cNvSpPr txBox="1">
            <a:spLocks/>
          </p:cNvSpPr>
          <p:nvPr/>
        </p:nvSpPr>
        <p:spPr>
          <a:xfrm>
            <a:off x="1304385" y="3504513"/>
            <a:ext cx="4616726" cy="513668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4"/>
            </a:pP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는 언어발달에 장애가 될 수 있으므로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교실이나 치료실에서만 사용하는 것이 좋다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1304385" y="4018181"/>
            <a:ext cx="4616726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5"/>
            </a:pP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AAC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에 사용할 어휘목록에 유행어를 넣으면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보다 사교적인 대화를 나눌 수 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sp>
        <p:nvSpPr>
          <p:cNvPr id="93" name="제목 1"/>
          <p:cNvSpPr txBox="1">
            <a:spLocks/>
          </p:cNvSpPr>
          <p:nvPr/>
        </p:nvSpPr>
        <p:spPr>
          <a:xfrm>
            <a:off x="1409031" y="4821123"/>
            <a:ext cx="477124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중증장애인의 의사소통 권리장전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을</a:t>
            </a:r>
            <a:r>
              <a:rPr lang="ko-KR" altLang="en-US" sz="18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읽어보고 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각 항목에 대해 이야기를 나누어 봅시다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1250578" y="5658454"/>
            <a:ext cx="5258401" cy="2898494"/>
            <a:chOff x="1250578" y="5508103"/>
            <a:chExt cx="5258401" cy="2898494"/>
          </a:xfrm>
        </p:grpSpPr>
        <p:cxnSp>
          <p:nvCxnSpPr>
            <p:cNvPr id="95" name="직선 연결선 94"/>
            <p:cNvCxnSpPr/>
            <p:nvPr/>
          </p:nvCxnSpPr>
          <p:spPr>
            <a:xfrm flipV="1">
              <a:off x="1250578" y="6696025"/>
              <a:ext cx="5255949" cy="183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1250578" y="5796136"/>
              <a:ext cx="525719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직사각형 96"/>
            <p:cNvSpPr/>
            <p:nvPr/>
          </p:nvSpPr>
          <p:spPr>
            <a:xfrm>
              <a:off x="1250579" y="5508103"/>
              <a:ext cx="5255948" cy="2898493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제목 1"/>
            <p:cNvSpPr txBox="1">
              <a:spLocks/>
            </p:cNvSpPr>
            <p:nvPr/>
          </p:nvSpPr>
          <p:spPr>
            <a:xfrm>
              <a:off x="1269518" y="5543786"/>
              <a:ext cx="4401086" cy="120032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AAC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가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필요한 사람은 특별히 따로 정해져 있다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  <a:p>
              <a:pPr marL="228600" indent="-2286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스스로 선택할 기회를 가질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‘No’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라고 말할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관심을 받으며 상호작용할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자신의 관심사에 관한 사실이나 정보를 요청할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99" name="직선 연결선 98"/>
            <p:cNvCxnSpPr/>
            <p:nvPr/>
          </p:nvCxnSpPr>
          <p:spPr>
            <a:xfrm>
              <a:off x="1250578" y="7156247"/>
              <a:ext cx="525719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1250578" y="7404062"/>
              <a:ext cx="52559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제목 1"/>
            <p:cNvSpPr txBox="1">
              <a:spLocks/>
            </p:cNvSpPr>
            <p:nvPr/>
          </p:nvSpPr>
          <p:spPr>
            <a:xfrm>
              <a:off x="1269517" y="6696025"/>
              <a:ext cx="5085975" cy="51366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6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자신에게 적합한 방식으로 효과적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,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효율적으로 의사를 전달할 수 있도록 교육받을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</a:endParaRPr>
            </a:p>
          </p:txBody>
        </p:sp>
        <p:sp>
          <p:nvSpPr>
            <p:cNvPr id="103" name="제목 1"/>
            <p:cNvSpPr txBox="1">
              <a:spLocks/>
            </p:cNvSpPr>
            <p:nvPr/>
          </p:nvSpPr>
          <p:spPr>
            <a:xfrm>
              <a:off x="1269517" y="7108747"/>
              <a:ext cx="5085975" cy="29206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7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의사소통을 위한 대체 수단이나 보조 수단을 언제든지 사용할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</a:endParaRPr>
            </a:p>
          </p:txBody>
        </p:sp>
        <p:sp>
          <p:nvSpPr>
            <p:cNvPr id="104" name="제목 1"/>
            <p:cNvSpPr txBox="1">
              <a:spLocks/>
            </p:cNvSpPr>
            <p:nvPr/>
          </p:nvSpPr>
          <p:spPr>
            <a:xfrm>
              <a:off x="1269517" y="7360066"/>
              <a:ext cx="5085975" cy="29206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8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대화 상대로 충분히 참여할 수 있다는 기대와 격려를 받을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</a:endParaRPr>
            </a:p>
          </p:txBody>
        </p:sp>
        <p:sp>
          <p:nvSpPr>
            <p:cNvPr id="105" name="제목 1"/>
            <p:cNvSpPr txBox="1">
              <a:spLocks/>
            </p:cNvSpPr>
            <p:nvPr/>
          </p:nvSpPr>
          <p:spPr>
            <a:xfrm>
              <a:off x="1269517" y="7626498"/>
              <a:ext cx="5085975" cy="51366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9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자신에게 적합한 방식으로 효과적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</a:rPr>
                <a:t>,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효율적으로 의사를 전달할 수 있도록 교육받을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</a:endParaRPr>
            </a:p>
          </p:txBody>
        </p:sp>
        <p:sp>
          <p:nvSpPr>
            <p:cNvPr id="106" name="제목 1"/>
            <p:cNvSpPr txBox="1">
              <a:spLocks/>
            </p:cNvSpPr>
            <p:nvPr/>
          </p:nvSpPr>
          <p:spPr>
            <a:xfrm>
              <a:off x="1269517" y="8114529"/>
              <a:ext cx="5085975" cy="29206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20000"/>
                </a:lnSpc>
                <a:buFont typeface="+mj-lt"/>
                <a:buAutoNum type="arabicPeriod" startAt="10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</a:rPr>
                <a:t>인격적으로 존중 받으며 의사소통을 할 권리</a:t>
              </a:r>
              <a:endParaRPr lang="en-US" altLang="ko-KR" sz="1200" b="1" dirty="0">
                <a:solidFill>
                  <a:srgbClr val="144698"/>
                </a:solidFill>
                <a:latin typeface="+mn-ea"/>
              </a:endParaRPr>
            </a:p>
          </p:txBody>
        </p:sp>
        <p:cxnSp>
          <p:nvCxnSpPr>
            <p:cNvPr id="107" name="직선 연결선 106"/>
            <p:cNvCxnSpPr/>
            <p:nvPr/>
          </p:nvCxnSpPr>
          <p:spPr>
            <a:xfrm>
              <a:off x="1250578" y="6035910"/>
              <a:ext cx="525719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>
              <a:off x="1251785" y="6240817"/>
              <a:ext cx="525719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1250578" y="7652134"/>
              <a:ext cx="52559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>
              <a:off x="1250578" y="8126404"/>
              <a:ext cx="52559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>
              <a:off x="1251785" y="6468716"/>
              <a:ext cx="525719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13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4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제목 1"/>
          <p:cNvSpPr txBox="1">
            <a:spLocks/>
          </p:cNvSpPr>
          <p:nvPr/>
        </p:nvSpPr>
        <p:spPr>
          <a:xfrm>
            <a:off x="1399243" y="1387300"/>
            <a:ext cx="5458757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아래 기사를 찾아 읽고 함께 이야기를 나누어 봅시다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115616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1374844" y="1775563"/>
            <a:ext cx="3619601" cy="4205084"/>
            <a:chOff x="1018516" y="2678991"/>
            <a:chExt cx="3277240" cy="3807345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16" y="2678991"/>
              <a:ext cx="3277240" cy="34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제목 1"/>
            <p:cNvSpPr txBox="1">
              <a:spLocks/>
            </p:cNvSpPr>
            <p:nvPr/>
          </p:nvSpPr>
          <p:spPr>
            <a:xfrm>
              <a:off x="1252558" y="6061604"/>
              <a:ext cx="2887394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</a:pPr>
              <a:r>
                <a:rPr lang="en-US" altLang="ko-KR" sz="900" dirty="0">
                  <a:solidFill>
                    <a:schemeClr val="accent1"/>
                  </a:solidFill>
                  <a:latin typeface="+mn-ea"/>
                  <a:ea typeface="+mn-ea"/>
                </a:rPr>
                <a:t>http://www.ohmynews.com/NWS_Web/View/at_pg.aspx?CNTN_CD=A0001721635&amp;CMPT_CD=P0001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639490" y="5930293"/>
            <a:ext cx="4441872" cy="2636444"/>
            <a:chOff x="4018561" y="2527647"/>
            <a:chExt cx="4441872" cy="2636444"/>
          </a:xfrm>
        </p:grpSpPr>
        <p:sp>
          <p:nvSpPr>
            <p:cNvPr id="47" name="직사각형 46"/>
            <p:cNvSpPr/>
            <p:nvPr/>
          </p:nvSpPr>
          <p:spPr>
            <a:xfrm>
              <a:off x="4022370" y="2569730"/>
              <a:ext cx="4366054" cy="259436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제목 1"/>
            <p:cNvSpPr txBox="1">
              <a:spLocks/>
            </p:cNvSpPr>
            <p:nvPr/>
          </p:nvSpPr>
          <p:spPr>
            <a:xfrm>
              <a:off x="4018561" y="2527647"/>
              <a:ext cx="4441872" cy="2031325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 algn="l">
                <a:lnSpc>
                  <a:spcPct val="150000"/>
                </a:lnSpc>
                <a:buFontTx/>
                <a:buChar char="-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음성출력이 되는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AAC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도구의 장단점을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이야기해봅시다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</a:rPr>
              </a:br>
              <a:br>
                <a:rPr lang="en-US" altLang="ko-KR" sz="1400" b="1" dirty="0">
                  <a:solidFill>
                    <a:srgbClr val="144698"/>
                  </a:solidFill>
                  <a:latin typeface="+mn-ea"/>
                </a:rPr>
              </a:b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 </a:t>
              </a:r>
            </a:p>
            <a:p>
              <a:pPr marL="285750" indent="-285750" algn="l">
                <a:lnSpc>
                  <a:spcPct val="150000"/>
                </a:lnSpc>
                <a:buFontTx/>
                <a:buChar char="-"/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를 사용하는 사람들에게 나만의 목소리를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만들어주는 것이 왜 필요할까요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4022370" y="3795939"/>
              <a:ext cx="436605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14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1905966" y="1114858"/>
            <a:ext cx="4677212" cy="1698517"/>
            <a:chOff x="2987824" y="1340807"/>
            <a:chExt cx="4677212" cy="1698517"/>
          </a:xfrm>
        </p:grpSpPr>
        <p:sp>
          <p:nvSpPr>
            <p:cNvPr id="38" name="직사각형 37"/>
            <p:cNvSpPr/>
            <p:nvPr/>
          </p:nvSpPr>
          <p:spPr>
            <a:xfrm>
              <a:off x="2987824" y="1453206"/>
              <a:ext cx="4675130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제목 1"/>
            <p:cNvSpPr txBox="1">
              <a:spLocks/>
            </p:cNvSpPr>
            <p:nvPr/>
          </p:nvSpPr>
          <p:spPr>
            <a:xfrm>
              <a:off x="3055468" y="1340807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3067679" y="1628800"/>
              <a:ext cx="2376264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3055468" y="1866025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제목 1"/>
            <p:cNvSpPr txBox="1">
              <a:spLocks/>
            </p:cNvSpPr>
            <p:nvPr/>
          </p:nvSpPr>
          <p:spPr>
            <a:xfrm>
              <a:off x="3067679" y="2173359"/>
              <a:ext cx="2376264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53" name="제목 1"/>
            <p:cNvSpPr txBox="1">
              <a:spLocks/>
            </p:cNvSpPr>
            <p:nvPr/>
          </p:nvSpPr>
          <p:spPr>
            <a:xfrm>
              <a:off x="3055468" y="2384939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제목 1"/>
            <p:cNvSpPr txBox="1">
              <a:spLocks/>
            </p:cNvSpPr>
            <p:nvPr/>
          </p:nvSpPr>
          <p:spPr>
            <a:xfrm>
              <a:off x="3067678" y="2693074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55" name="제목 1"/>
            <p:cNvSpPr txBox="1">
              <a:spLocks/>
            </p:cNvSpPr>
            <p:nvPr/>
          </p:nvSpPr>
          <p:spPr>
            <a:xfrm>
              <a:off x="5567228" y="1525881"/>
              <a:ext cx="189211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제목 1"/>
            <p:cNvSpPr txBox="1">
              <a:spLocks/>
            </p:cNvSpPr>
            <p:nvPr/>
          </p:nvSpPr>
          <p:spPr>
            <a:xfrm>
              <a:off x="5577560" y="2014970"/>
              <a:ext cx="2087476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생각이나 뜻을 서로 주고 받음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57" name="제목 1"/>
            <p:cNvSpPr txBox="1">
              <a:spLocks/>
            </p:cNvSpPr>
            <p:nvPr/>
          </p:nvSpPr>
          <p:spPr>
            <a:xfrm>
              <a:off x="5556114" y="2622260"/>
              <a:ext cx="208747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58" name="타원 57"/>
            <p:cNvSpPr/>
            <p:nvPr/>
          </p:nvSpPr>
          <p:spPr>
            <a:xfrm>
              <a:off x="5436906" y="16545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타원 58"/>
            <p:cNvSpPr/>
            <p:nvPr/>
          </p:nvSpPr>
          <p:spPr>
            <a:xfrm>
              <a:off x="5443943" y="2149071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0" name="타원 59"/>
            <p:cNvSpPr/>
            <p:nvPr/>
          </p:nvSpPr>
          <p:spPr>
            <a:xfrm>
              <a:off x="5436906" y="270971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4" name="타원 63"/>
            <p:cNvSpPr/>
            <p:nvPr/>
          </p:nvSpPr>
          <p:spPr>
            <a:xfrm>
              <a:off x="4031536" y="16545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타원 64"/>
            <p:cNvSpPr/>
            <p:nvPr/>
          </p:nvSpPr>
          <p:spPr>
            <a:xfrm>
              <a:off x="4047789" y="216392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타원 65"/>
            <p:cNvSpPr/>
            <p:nvPr/>
          </p:nvSpPr>
          <p:spPr>
            <a:xfrm>
              <a:off x="4058940" y="2706085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4130948" y="1690544"/>
              <a:ext cx="1269171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endCxn id="60" idx="3"/>
            </p:cNvCxnSpPr>
            <p:nvPr/>
          </p:nvCxnSpPr>
          <p:spPr>
            <a:xfrm>
              <a:off x="4130948" y="2202029"/>
              <a:ext cx="1316503" cy="569151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66" idx="5"/>
            </p:cNvCxnSpPr>
            <p:nvPr/>
          </p:nvCxnSpPr>
          <p:spPr>
            <a:xfrm flipV="1">
              <a:off x="4120403" y="2180030"/>
              <a:ext cx="1316503" cy="587518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42468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r>
              <a:rPr lang="ko-KR" altLang="en-US" sz="12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0632" y="1115227"/>
            <a:ext cx="333852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60262" y="1171612"/>
            <a:ext cx="908498" cy="3626464"/>
            <a:chOff x="1868267" y="2990622"/>
            <a:chExt cx="908498" cy="24251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직사각형 18"/>
            <p:cNvSpPr/>
            <p:nvPr/>
          </p:nvSpPr>
          <p:spPr>
            <a:xfrm>
              <a:off x="1904675" y="2990622"/>
              <a:ext cx="872090" cy="242513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1049" y="3524895"/>
              <a:ext cx="673706" cy="20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내용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8267" y="3010873"/>
              <a:ext cx="540464" cy="555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</a:rPr>
                <a:t>1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제목 1"/>
          <p:cNvSpPr txBox="1">
            <a:spLocks/>
          </p:cNvSpPr>
          <p:nvPr/>
        </p:nvSpPr>
        <p:spPr>
          <a:xfrm>
            <a:off x="1530632" y="2747292"/>
            <a:ext cx="297848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909822" y="2934234"/>
            <a:ext cx="4671274" cy="1586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28" name="Picture 4" descr="C:\Users\woojin\AppData\Local\Microsoft\Windows\Temporary Internet Files\Content.IE5\3IQN24JZ\BandPhoto_2014_06_13_16_29_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44283" y="3924203"/>
            <a:ext cx="612913" cy="4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woojin\AppData\Local\Microsoft\Windows\Temporary Internet Files\Content.IE5\T40JYR03\316px-Hand_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43" y="2985806"/>
            <a:ext cx="360732" cy="6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제목 1"/>
          <p:cNvSpPr txBox="1">
            <a:spLocks/>
          </p:cNvSpPr>
          <p:nvPr/>
        </p:nvSpPr>
        <p:spPr>
          <a:xfrm>
            <a:off x="2945086" y="3260892"/>
            <a:ext cx="547337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후니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2996058" y="4146178"/>
            <a:ext cx="54733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366206" y="3307273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5366206" y="4152319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592295" y="3280984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3592295" y="4126030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1530632" y="4499992"/>
            <a:ext cx="51999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6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학년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친구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파란색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빵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360262" y="5031072"/>
            <a:ext cx="908498" cy="3643642"/>
            <a:chOff x="1868267" y="2990622"/>
            <a:chExt cx="908498" cy="24366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5" name="직사각형 74"/>
            <p:cNvSpPr/>
            <p:nvPr/>
          </p:nvSpPr>
          <p:spPr>
            <a:xfrm>
              <a:off x="1904675" y="2990622"/>
              <a:ext cx="872090" cy="243662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51049" y="3524895"/>
              <a:ext cx="673706" cy="20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적용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68267" y="3010873"/>
              <a:ext cx="540464" cy="555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</a:rPr>
                <a:t>2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5" name="제목 1"/>
          <p:cNvSpPr txBox="1">
            <a:spLocks/>
          </p:cNvSpPr>
          <p:nvPr/>
        </p:nvSpPr>
        <p:spPr>
          <a:xfrm>
            <a:off x="1539578" y="4918855"/>
            <a:ext cx="5190978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 답안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손가락으로 오케이 모양을 만든다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웃는다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주먹을 쥔다 등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고개를 젓는다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가위표를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만들어 보인다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뒤돌아 선다 등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endParaRPr lang="en-US" altLang="ko-KR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09106" y="5652120"/>
            <a:ext cx="4471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말을 할 때 상대방의 얼굴을 보고 귀 기울여야 하는 것처럼 </a:t>
            </a:r>
            <a:br>
              <a:rPr lang="en-US" altLang="ko-KR" sz="11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의사소통판을 사용할 때도 잘 지켜봐야 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09106" y="6145059"/>
            <a:ext cx="44719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말을 할 수 없는 사람들에게 말을 하라고 요구하는 것은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  <a:p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앞을 볼 수 없는 사람에게 잘 보라고 말 하거나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  <a:p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걸을 수 없는 사람에게 똑바로 걸으라고 하는 것과 비슷합니다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09106" y="6836762"/>
            <a:ext cx="4471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낯선 사람과 이야기를 나누는 것은 누구나 힘들어 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친해지면 훨씬 더 쉽게 이야기를 나눌 수 있게 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09106" y="7329701"/>
            <a:ext cx="4635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필요한 단어가 있으면 즉석에서 추가해서 사용하는 것이 더 좋습니다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985820" y="8028384"/>
            <a:ext cx="461309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6000"/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너무 막연해 하면 처음에는 한 사람만 </a:t>
            </a:r>
            <a:r>
              <a:rPr lang="ko-KR" altLang="en-US" sz="1100" dirty="0" err="1">
                <a:solidFill>
                  <a:schemeClr val="tx2"/>
                </a:solidFill>
                <a:latin typeface="+mn-ea"/>
              </a:rPr>
              <a:t>의사소통판을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 사용하도록 하고</a:t>
            </a:r>
            <a:br>
              <a:rPr lang="en-US" altLang="ko-KR" sz="11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상대방이 질문을 하거나 말을 걸어줄 수 있습니다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1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필요한 단어가 있으면 칸을 더 늘려서 사용해도 좋습니다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4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15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 flipV="1">
            <a:off x="3624417" y="3337642"/>
            <a:ext cx="1721344" cy="80816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endCxn id="33" idx="7"/>
          </p:cNvCxnSpPr>
          <p:nvPr/>
        </p:nvCxnSpPr>
        <p:spPr>
          <a:xfrm>
            <a:off x="3660009" y="3323723"/>
            <a:ext cx="1745221" cy="83529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그림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44" y="2951887"/>
            <a:ext cx="752230" cy="752230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37" y="3721845"/>
            <a:ext cx="745837" cy="7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1833958" y="1655703"/>
            <a:ext cx="4691386" cy="1620153"/>
            <a:chOff x="2987824" y="1364622"/>
            <a:chExt cx="4691386" cy="1620153"/>
          </a:xfrm>
        </p:grpSpPr>
        <p:sp>
          <p:nvSpPr>
            <p:cNvPr id="38" name="직사각형 37"/>
            <p:cNvSpPr/>
            <p:nvPr/>
          </p:nvSpPr>
          <p:spPr>
            <a:xfrm>
              <a:off x="2987824" y="1496805"/>
              <a:ext cx="4675130" cy="14879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제목 1"/>
            <p:cNvSpPr txBox="1">
              <a:spLocks/>
            </p:cNvSpPr>
            <p:nvPr/>
          </p:nvSpPr>
          <p:spPr>
            <a:xfrm>
              <a:off x="3055468" y="1364622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3067679" y="1652615"/>
              <a:ext cx="2376264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3055468" y="1788370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제목 1"/>
            <p:cNvSpPr txBox="1">
              <a:spLocks/>
            </p:cNvSpPr>
            <p:nvPr/>
          </p:nvSpPr>
          <p:spPr>
            <a:xfrm>
              <a:off x="3067679" y="2095704"/>
              <a:ext cx="2376264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53" name="제목 1"/>
            <p:cNvSpPr txBox="1">
              <a:spLocks/>
            </p:cNvSpPr>
            <p:nvPr/>
          </p:nvSpPr>
          <p:spPr>
            <a:xfrm>
              <a:off x="3055468" y="2181781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제목 1"/>
            <p:cNvSpPr txBox="1">
              <a:spLocks/>
            </p:cNvSpPr>
            <p:nvPr/>
          </p:nvSpPr>
          <p:spPr>
            <a:xfrm>
              <a:off x="3067678" y="2489916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55" name="제목 1"/>
            <p:cNvSpPr txBox="1">
              <a:spLocks/>
            </p:cNvSpPr>
            <p:nvPr/>
          </p:nvSpPr>
          <p:spPr>
            <a:xfrm>
              <a:off x="4785196" y="1525881"/>
              <a:ext cx="189211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56" name="제목 1"/>
            <p:cNvSpPr txBox="1">
              <a:spLocks/>
            </p:cNvSpPr>
            <p:nvPr/>
          </p:nvSpPr>
          <p:spPr>
            <a:xfrm>
              <a:off x="4795528" y="1961903"/>
              <a:ext cx="137151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생각이나 뜻을 서로 주고 받음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제목 1"/>
            <p:cNvSpPr txBox="1">
              <a:spLocks/>
            </p:cNvSpPr>
            <p:nvPr/>
          </p:nvSpPr>
          <p:spPr>
            <a:xfrm>
              <a:off x="4774082" y="2376235"/>
              <a:ext cx="208747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cxnSp>
          <p:nvCxnSpPr>
            <p:cNvPr id="67" name="직선 연결선 66"/>
            <p:cNvCxnSpPr>
              <a:stCxn id="64" idx="6"/>
              <a:endCxn id="58" idx="2"/>
            </p:cNvCxnSpPr>
            <p:nvPr/>
          </p:nvCxnSpPr>
          <p:spPr>
            <a:xfrm>
              <a:off x="4103544" y="1690544"/>
              <a:ext cx="551330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65" idx="5"/>
              <a:endCxn id="60" idx="5"/>
            </p:cNvCxnSpPr>
            <p:nvPr/>
          </p:nvCxnSpPr>
          <p:spPr>
            <a:xfrm>
              <a:off x="4109252" y="2114086"/>
              <a:ext cx="607085" cy="44940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66" idx="5"/>
            </p:cNvCxnSpPr>
            <p:nvPr/>
          </p:nvCxnSpPr>
          <p:spPr>
            <a:xfrm flipV="1">
              <a:off x="4120403" y="2071670"/>
              <a:ext cx="577512" cy="488184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제목 1"/>
            <p:cNvSpPr txBox="1">
              <a:spLocks/>
            </p:cNvSpPr>
            <p:nvPr/>
          </p:nvSpPr>
          <p:spPr>
            <a:xfrm>
              <a:off x="7122858" y="1525881"/>
              <a:ext cx="55635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제목 1"/>
            <p:cNvSpPr txBox="1">
              <a:spLocks/>
            </p:cNvSpPr>
            <p:nvPr/>
          </p:nvSpPr>
          <p:spPr>
            <a:xfrm>
              <a:off x="7133190" y="1961903"/>
              <a:ext cx="5460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제목 1"/>
            <p:cNvSpPr txBox="1">
              <a:spLocks/>
            </p:cNvSpPr>
            <p:nvPr/>
          </p:nvSpPr>
          <p:spPr>
            <a:xfrm>
              <a:off x="7111744" y="2377317"/>
              <a:ext cx="56746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의사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소통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4654874" y="16545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타원 58"/>
            <p:cNvSpPr/>
            <p:nvPr/>
          </p:nvSpPr>
          <p:spPr>
            <a:xfrm>
              <a:off x="4661911" y="2037765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0" name="타원 59"/>
            <p:cNvSpPr/>
            <p:nvPr/>
          </p:nvSpPr>
          <p:spPr>
            <a:xfrm>
              <a:off x="4654874" y="250202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4" name="타원 63"/>
            <p:cNvSpPr/>
            <p:nvPr/>
          </p:nvSpPr>
          <p:spPr>
            <a:xfrm>
              <a:off x="4031536" y="16545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타원 64"/>
            <p:cNvSpPr/>
            <p:nvPr/>
          </p:nvSpPr>
          <p:spPr>
            <a:xfrm>
              <a:off x="4047789" y="205262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타원 65"/>
            <p:cNvSpPr/>
            <p:nvPr/>
          </p:nvSpPr>
          <p:spPr>
            <a:xfrm>
              <a:off x="4058940" y="2498391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80" name="직선 연결선 79"/>
            <p:cNvCxnSpPr/>
            <p:nvPr/>
          </p:nvCxnSpPr>
          <p:spPr>
            <a:xfrm>
              <a:off x="6483535" y="1719703"/>
              <a:ext cx="669042" cy="418192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6523238" y="2101521"/>
              <a:ext cx="622302" cy="466728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6525791" y="1719559"/>
              <a:ext cx="584086" cy="86411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제목 1"/>
          <p:cNvSpPr txBox="1">
            <a:spLocks/>
          </p:cNvSpPr>
          <p:nvPr/>
        </p:nvSpPr>
        <p:spPr>
          <a:xfrm>
            <a:off x="1412776" y="1680385"/>
            <a:ext cx="333852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42468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r>
              <a:rPr lang="ko-KR" altLang="en-US" sz="12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60262" y="1819680"/>
            <a:ext cx="908498" cy="6112887"/>
            <a:chOff x="1868267" y="2990620"/>
            <a:chExt cx="908498" cy="408788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직사각형 18"/>
            <p:cNvSpPr/>
            <p:nvPr/>
          </p:nvSpPr>
          <p:spPr>
            <a:xfrm>
              <a:off x="1904675" y="2990620"/>
              <a:ext cx="872090" cy="408788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1049" y="3524895"/>
              <a:ext cx="673706" cy="20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내용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8267" y="3010873"/>
              <a:ext cx="540464" cy="555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</a:rPr>
                <a:t>1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제목 1"/>
          <p:cNvSpPr txBox="1">
            <a:spLocks/>
          </p:cNvSpPr>
          <p:nvPr/>
        </p:nvSpPr>
        <p:spPr>
          <a:xfrm>
            <a:off x="1412776" y="3419872"/>
            <a:ext cx="297848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1412776" y="4651090"/>
            <a:ext cx="5199924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필요한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것을 요구할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 (○)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가고 싶은 곳에 혼자서 갈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 (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하기 싫은 것을 거부할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 (○)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4)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참을성을 기를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 (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5)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생각과 감정을 표현할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(○)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6)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사람들과 친해질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 (○)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5930211" y="1976142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타원 70"/>
          <p:cNvSpPr/>
          <p:nvPr/>
        </p:nvSpPr>
        <p:spPr>
          <a:xfrm>
            <a:off x="5937248" y="2360495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2" name="타원 71"/>
          <p:cNvSpPr/>
          <p:nvPr/>
        </p:nvSpPr>
        <p:spPr>
          <a:xfrm>
            <a:off x="5930211" y="2800375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3" name="타원 72"/>
          <p:cNvSpPr/>
          <p:nvPr/>
        </p:nvSpPr>
        <p:spPr>
          <a:xfrm>
            <a:off x="5306873" y="1976142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8" name="타원 77"/>
          <p:cNvSpPr/>
          <p:nvPr/>
        </p:nvSpPr>
        <p:spPr>
          <a:xfrm>
            <a:off x="5323126" y="235153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타원 78"/>
          <p:cNvSpPr/>
          <p:nvPr/>
        </p:nvSpPr>
        <p:spPr>
          <a:xfrm>
            <a:off x="5334277" y="2796743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TextBox 82"/>
          <p:cNvSpPr txBox="1"/>
          <p:nvPr/>
        </p:nvSpPr>
        <p:spPr>
          <a:xfrm>
            <a:off x="1953881" y="3444380"/>
            <a:ext cx="478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아이스크림이 먹고 싶어서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아이스크림이 먹고 싶은데 자꾸만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곰인형이나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다른 것을 갖다 줄 때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마음이 어땠을지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왜 떼를 쓰며 울기밖에 할 수 없었는지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짐작해보고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비슷한 경험을 한 적이 있는지 떠올려보도록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532728" y="6732240"/>
            <a:ext cx="497636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의사소통에는 필요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거부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자기표현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친교의 기능이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가고 싶은 곳을 혼자서 가기 위해서는 휠체어 등의 이동수단이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필요합니다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무조건 참으라고 하는 것보다는 하고 싶은 말을 하도록 해야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의사소통능력이 발달할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16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>
          <a:xfrm>
            <a:off x="1412776" y="1113058"/>
            <a:ext cx="5168320" cy="20867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 답안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비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우산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더워요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추워요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바람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눈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맑아요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어제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내일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오후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밤 등의 어휘를 추가할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필요한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것을 요구하기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배고파요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목말라요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하기 싫은 것을 거부하기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그만 할래요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자신의 생각과 감정을 표현하기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고마워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속상해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매워요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사람들과 친해지기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같이 놀자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축하해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42468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r>
              <a:rPr lang="ko-KR" altLang="en-US" sz="12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60262" y="1182905"/>
            <a:ext cx="908498" cy="7270723"/>
            <a:chOff x="1868267" y="2990621"/>
            <a:chExt cx="908498" cy="486216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직사각형 18"/>
            <p:cNvSpPr/>
            <p:nvPr/>
          </p:nvSpPr>
          <p:spPr>
            <a:xfrm>
              <a:off x="1904675" y="2990621"/>
              <a:ext cx="872090" cy="486216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1049" y="3524895"/>
              <a:ext cx="673706" cy="20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적용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8267" y="3010873"/>
              <a:ext cx="540464" cy="555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</a:rPr>
                <a:t>2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6" name="제목 1"/>
          <p:cNvSpPr txBox="1">
            <a:spLocks/>
          </p:cNvSpPr>
          <p:nvPr/>
        </p:nvSpPr>
        <p:spPr>
          <a:xfrm>
            <a:off x="1412776" y="4142510"/>
            <a:ext cx="5199924" cy="16435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○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ｘ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3) ○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4)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67453" y="3161223"/>
            <a:ext cx="470458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80000"/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해석에 따라 다른 기능을 수행할 수도 있으므로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/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다양한 해석이 가능합니다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예를 들어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속상해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’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는 자기표현이기도 하지만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/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친구와 친해지기 위해 하는 말일 수도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52402" y="5270406"/>
            <a:ext cx="436029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의사소통의 기회가 늘어나므로 언어발달에 도움이 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52402" y="4394735"/>
            <a:ext cx="431711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좋은 악기를 샀다고 바로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명연주자가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되는 것이 아닌 것처럼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도 충분한 연습이 필요합니다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42147" y="4838358"/>
            <a:ext cx="460515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발달 단계에 맞는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를 사용하여 적용해야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갓난아기도 울음으로 의사소통을 한다는 것을 기억해야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42147" y="5502349"/>
            <a:ext cx="437055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발달장애인이나 성인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뇌손상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환자들에게도 폭넓게 사용할 수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있으며 장애가 없는 사람들도 특별한 상황에서 사용하기도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1412776" y="5940152"/>
            <a:ext cx="5199924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14" y="6273770"/>
            <a:ext cx="611359" cy="6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63" y="6221334"/>
            <a:ext cx="684576" cy="6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21" y="7325021"/>
            <a:ext cx="978640" cy="11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07" y="6105828"/>
            <a:ext cx="1422420" cy="91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27" y="7504172"/>
            <a:ext cx="707672" cy="6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865236" y="7401828"/>
            <a:ext cx="714318" cy="868690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09" y="7494756"/>
            <a:ext cx="557771" cy="69857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769219" y="6979495"/>
            <a:ext cx="1167552" cy="2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음성출력장치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40073" y="6839784"/>
            <a:ext cx="1332015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스위치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컴퓨터를 이용한 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에 사용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76631" y="6999151"/>
            <a:ext cx="1949499" cy="2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의사소통 휴대폰 </a:t>
            </a:r>
            <a:r>
              <a:rPr lang="ko-KR" altLang="en-US" sz="1100" b="1" dirty="0" err="1">
                <a:solidFill>
                  <a:schemeClr val="tx2"/>
                </a:solidFill>
                <a:latin typeface="+mn-ea"/>
              </a:rPr>
              <a:t>앱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15405" y="8221258"/>
            <a:ext cx="1159113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의사소통 지갑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48309" y="8221258"/>
            <a:ext cx="100690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의사소통 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텀블러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56195" y="8237117"/>
            <a:ext cx="1279686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화장실</a:t>
            </a: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00" b="1" dirty="0" err="1">
                <a:solidFill>
                  <a:schemeClr val="tx2"/>
                </a:solidFill>
                <a:latin typeface="+mn-ea"/>
              </a:rPr>
              <a:t>지지봉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86956" y="8083471"/>
            <a:ext cx="77609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서기 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보조장치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17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9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1833958" y="1655703"/>
            <a:ext cx="4691386" cy="1620153"/>
            <a:chOff x="2987824" y="1364622"/>
            <a:chExt cx="4691386" cy="1620153"/>
          </a:xfrm>
        </p:grpSpPr>
        <p:sp>
          <p:nvSpPr>
            <p:cNvPr id="38" name="직사각형 37"/>
            <p:cNvSpPr/>
            <p:nvPr/>
          </p:nvSpPr>
          <p:spPr>
            <a:xfrm>
              <a:off x="2987824" y="1496805"/>
              <a:ext cx="4675130" cy="14879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제목 1"/>
            <p:cNvSpPr txBox="1">
              <a:spLocks/>
            </p:cNvSpPr>
            <p:nvPr/>
          </p:nvSpPr>
          <p:spPr>
            <a:xfrm>
              <a:off x="3055468" y="1364622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3067679" y="1652615"/>
              <a:ext cx="2376264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3055468" y="1788370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제목 1"/>
            <p:cNvSpPr txBox="1">
              <a:spLocks/>
            </p:cNvSpPr>
            <p:nvPr/>
          </p:nvSpPr>
          <p:spPr>
            <a:xfrm>
              <a:off x="3067679" y="2095704"/>
              <a:ext cx="2376264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53" name="제목 1"/>
            <p:cNvSpPr txBox="1">
              <a:spLocks/>
            </p:cNvSpPr>
            <p:nvPr/>
          </p:nvSpPr>
          <p:spPr>
            <a:xfrm>
              <a:off x="3055468" y="2181781"/>
              <a:ext cx="866185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제목 1"/>
            <p:cNvSpPr txBox="1">
              <a:spLocks/>
            </p:cNvSpPr>
            <p:nvPr/>
          </p:nvSpPr>
          <p:spPr>
            <a:xfrm>
              <a:off x="3067678" y="2489916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55" name="제목 1"/>
            <p:cNvSpPr txBox="1">
              <a:spLocks/>
            </p:cNvSpPr>
            <p:nvPr/>
          </p:nvSpPr>
          <p:spPr>
            <a:xfrm>
              <a:off x="4785196" y="1525881"/>
              <a:ext cx="189211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56" name="제목 1"/>
            <p:cNvSpPr txBox="1">
              <a:spLocks/>
            </p:cNvSpPr>
            <p:nvPr/>
          </p:nvSpPr>
          <p:spPr>
            <a:xfrm>
              <a:off x="4795528" y="1961903"/>
              <a:ext cx="158753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가지고 있는 생각이나 뜻이 서로 통함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제목 1"/>
            <p:cNvSpPr txBox="1">
              <a:spLocks/>
            </p:cNvSpPr>
            <p:nvPr/>
          </p:nvSpPr>
          <p:spPr>
            <a:xfrm>
              <a:off x="4774082" y="2376235"/>
              <a:ext cx="208747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05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cxnSp>
          <p:nvCxnSpPr>
            <p:cNvPr id="67" name="직선 연결선 66"/>
            <p:cNvCxnSpPr>
              <a:stCxn id="64" idx="6"/>
              <a:endCxn id="58" idx="2"/>
            </p:cNvCxnSpPr>
            <p:nvPr/>
          </p:nvCxnSpPr>
          <p:spPr>
            <a:xfrm>
              <a:off x="4103544" y="1690544"/>
              <a:ext cx="551330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65" idx="5"/>
              <a:endCxn id="60" idx="5"/>
            </p:cNvCxnSpPr>
            <p:nvPr/>
          </p:nvCxnSpPr>
          <p:spPr>
            <a:xfrm>
              <a:off x="4109252" y="2114086"/>
              <a:ext cx="607085" cy="44940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66" idx="5"/>
            </p:cNvCxnSpPr>
            <p:nvPr/>
          </p:nvCxnSpPr>
          <p:spPr>
            <a:xfrm flipV="1">
              <a:off x="4120403" y="2071670"/>
              <a:ext cx="577512" cy="488184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제목 1"/>
            <p:cNvSpPr txBox="1">
              <a:spLocks/>
            </p:cNvSpPr>
            <p:nvPr/>
          </p:nvSpPr>
          <p:spPr>
            <a:xfrm>
              <a:off x="7122858" y="1525881"/>
              <a:ext cx="55635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제목 1"/>
            <p:cNvSpPr txBox="1">
              <a:spLocks/>
            </p:cNvSpPr>
            <p:nvPr/>
          </p:nvSpPr>
          <p:spPr>
            <a:xfrm>
              <a:off x="7133190" y="1961903"/>
              <a:ext cx="5460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제목 1"/>
            <p:cNvSpPr txBox="1">
              <a:spLocks/>
            </p:cNvSpPr>
            <p:nvPr/>
          </p:nvSpPr>
          <p:spPr>
            <a:xfrm>
              <a:off x="7111744" y="2377317"/>
              <a:ext cx="56746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의사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/>
              <a:r>
                <a:rPr lang="ko-KR" altLang="en-US" sz="1050" b="1" dirty="0">
                  <a:solidFill>
                    <a:schemeClr val="tx2"/>
                  </a:solidFill>
                  <a:latin typeface="+mn-ea"/>
                  <a:ea typeface="+mn-ea"/>
                </a:rPr>
                <a:t>소통</a:t>
              </a:r>
              <a:endParaRPr lang="en-US" altLang="ko-KR" sz="105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4654874" y="16545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타원 58"/>
            <p:cNvSpPr/>
            <p:nvPr/>
          </p:nvSpPr>
          <p:spPr>
            <a:xfrm>
              <a:off x="4661911" y="2037765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0" name="타원 59"/>
            <p:cNvSpPr/>
            <p:nvPr/>
          </p:nvSpPr>
          <p:spPr>
            <a:xfrm>
              <a:off x="4654874" y="250202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4" name="타원 63"/>
            <p:cNvSpPr/>
            <p:nvPr/>
          </p:nvSpPr>
          <p:spPr>
            <a:xfrm>
              <a:off x="4031536" y="16545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타원 64"/>
            <p:cNvSpPr/>
            <p:nvPr/>
          </p:nvSpPr>
          <p:spPr>
            <a:xfrm>
              <a:off x="4047789" y="205262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타원 65"/>
            <p:cNvSpPr/>
            <p:nvPr/>
          </p:nvSpPr>
          <p:spPr>
            <a:xfrm>
              <a:off x="4058940" y="2498391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80" name="직선 연결선 79"/>
            <p:cNvCxnSpPr/>
            <p:nvPr/>
          </p:nvCxnSpPr>
          <p:spPr>
            <a:xfrm>
              <a:off x="6483535" y="1719703"/>
              <a:ext cx="669042" cy="418192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6523238" y="2101521"/>
              <a:ext cx="622302" cy="466728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6525791" y="1719559"/>
              <a:ext cx="584086" cy="86411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제목 1"/>
          <p:cNvSpPr txBox="1">
            <a:spLocks/>
          </p:cNvSpPr>
          <p:nvPr/>
        </p:nvSpPr>
        <p:spPr>
          <a:xfrm>
            <a:off x="1412776" y="1680385"/>
            <a:ext cx="333852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42468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r>
              <a:rPr lang="ko-KR" altLang="en-US" sz="12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60262" y="1796531"/>
            <a:ext cx="908498" cy="5943822"/>
            <a:chOff x="1868267" y="2990621"/>
            <a:chExt cx="908498" cy="397482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직사각형 18"/>
            <p:cNvSpPr/>
            <p:nvPr/>
          </p:nvSpPr>
          <p:spPr>
            <a:xfrm>
              <a:off x="1904675" y="2990621"/>
              <a:ext cx="872090" cy="397482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1049" y="3524895"/>
              <a:ext cx="673706" cy="20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내용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8267" y="3010873"/>
              <a:ext cx="540464" cy="555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</a:rPr>
                <a:t>1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제목 1"/>
          <p:cNvSpPr txBox="1">
            <a:spLocks/>
          </p:cNvSpPr>
          <p:nvPr/>
        </p:nvSpPr>
        <p:spPr>
          <a:xfrm>
            <a:off x="1412776" y="3419872"/>
            <a:ext cx="516832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  <a:ea typeface="+mn-ea"/>
              </a:rPr>
              <a:t>써니는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 초등학교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6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학년이고 친구와 같이 산책을 가는 것을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좋아하며 떡볶이와 빵을 좋아합니다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1412776" y="6318424"/>
            <a:ext cx="5328592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○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     2)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ｘ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  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 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처음에는 두 장의 카드 중에서 하나씩 고르는 연습을 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  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4) ○   5) ○    6) ○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5930211" y="1976142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타원 70"/>
          <p:cNvSpPr/>
          <p:nvPr/>
        </p:nvSpPr>
        <p:spPr>
          <a:xfrm>
            <a:off x="5937248" y="2360495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2" name="타원 71"/>
          <p:cNvSpPr/>
          <p:nvPr/>
        </p:nvSpPr>
        <p:spPr>
          <a:xfrm>
            <a:off x="5930211" y="2800375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3" name="타원 72"/>
          <p:cNvSpPr/>
          <p:nvPr/>
        </p:nvSpPr>
        <p:spPr>
          <a:xfrm>
            <a:off x="5306873" y="1976142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8" name="타원 77"/>
          <p:cNvSpPr/>
          <p:nvPr/>
        </p:nvSpPr>
        <p:spPr>
          <a:xfrm>
            <a:off x="5323126" y="235153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타원 78"/>
          <p:cNvSpPr/>
          <p:nvPr/>
        </p:nvSpPr>
        <p:spPr>
          <a:xfrm>
            <a:off x="5334277" y="2796743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1" name="TextBox 90"/>
          <p:cNvSpPr txBox="1"/>
          <p:nvPr/>
        </p:nvSpPr>
        <p:spPr>
          <a:xfrm>
            <a:off x="1567453" y="4275958"/>
            <a:ext cx="4976360" cy="18651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구체적인 답보다는 학생들이 어떤 것에 집중하는지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이야기를 나눠봅니다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내레이션 내용은 포함되지 않는다는 것을 미리 밝혀줍니다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일부 학생은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써니는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뇌병변장애인이고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휠체어를 타고 있다거나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말을 못한다는 내용을 포함시킬 수도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하지만 그것은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써니가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직접 한 이야기가 아니며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아마도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써니는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다른 이야기를 기억해주기를 바랄 거라고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이야기를 나눌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224" y="6766056"/>
            <a:ext cx="425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주변 사람들이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써니가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보내는 신호를 알아차리게 된 것입니다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  <a:endParaRPr lang="ko-KR" altLang="en-US" sz="12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18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3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>
          <a:xfrm>
            <a:off x="1412776" y="1617114"/>
            <a:ext cx="5434522" cy="385951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답안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2) ○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3) ○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4)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5) ○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42468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2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r>
              <a:rPr lang="ko-KR" altLang="en-US" sz="12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60262" y="1640661"/>
            <a:ext cx="908498" cy="6053391"/>
            <a:chOff x="1868267" y="2990621"/>
            <a:chExt cx="908498" cy="40480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직사각형 18"/>
            <p:cNvSpPr/>
            <p:nvPr/>
          </p:nvSpPr>
          <p:spPr>
            <a:xfrm>
              <a:off x="1904675" y="2990621"/>
              <a:ext cx="872090" cy="404809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1049" y="3524895"/>
              <a:ext cx="673706" cy="20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적용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8267" y="3010873"/>
              <a:ext cx="540464" cy="555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</a:rPr>
                <a:t>2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6" name="제목 1"/>
          <p:cNvSpPr txBox="1">
            <a:spLocks/>
          </p:cNvSpPr>
          <p:nvPr/>
        </p:nvSpPr>
        <p:spPr>
          <a:xfrm>
            <a:off x="1412776" y="6444208"/>
            <a:ext cx="519992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 답안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나만의 개성을 표현할 수 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60053" y="5471054"/>
            <a:ext cx="4900842" cy="7571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08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왜 이런 내용이 들어갔을지 이야기를 나누어 보고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</a:p>
          <a:p>
            <a:pPr marL="108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장애인들이 의사소통의 권리를 누리기 위해 우리가 할 수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있는 일을 생각해 봅시다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2147" y="1860294"/>
            <a:ext cx="437055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는 모든 사람들에게 적용할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복잡한 글자 대신 간단한 그림으로 조리법을 소개하는 간편식품의 포장지도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 하나라고 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42147" y="2518854"/>
            <a:ext cx="4370553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의사소통을 잘하기 위해서는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서로 친밀한 관계를 만들어 가는 것이 필요합니다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42147" y="2951258"/>
            <a:ext cx="4370553" cy="109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체계를 사용할 때는 손이나 발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머리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또는 눈동자의 움직임을 이용하여 항목을 직접 선택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(direct selection)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하거나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훑기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(scanning)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이 중에서 훑기는 운동 능력의 부족 등으로 항목을 직접 선택할 수 없는 경우에 사용하는 기법입니다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42147" y="4053581"/>
            <a:ext cx="4370553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의사소통기능을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최대한 발휘하기 위해 사용하는 것이므로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일상생활에서 자주 사용해야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42147" y="4514125"/>
            <a:ext cx="4370553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최신 유행어를 어휘목록에 포함하면 또래와의 대화를 촉진할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65690" y="6684273"/>
            <a:ext cx="464701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장점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: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먼저 말을 걸 수 있고 시선을 고정하지 않아도 되므로 자유롭다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단점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비용이 비싸다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고장이 날 수 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19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65" y="3412341"/>
            <a:ext cx="4123977" cy="2346297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2069122" y="5799666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조용한 수다쟁이 써니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>
                <a:solidFill>
                  <a:srgbClr val="144698"/>
                </a:solidFill>
              </a:rPr>
              <a:t>장애인식개선사업 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>
                <a:solidFill>
                  <a:srgbClr val="144698"/>
                </a:solidFill>
              </a:rPr>
              <a:t>키디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90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30" y="1482063"/>
            <a:ext cx="3240983" cy="187795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1268760" y="4139952"/>
            <a:ext cx="5036198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보완대체의사소통</a:t>
            </a:r>
            <a:r>
              <a:rPr lang="en-US" altLang="ko-KR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(AAC)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에 대해서 </a:t>
            </a:r>
            <a:endParaRPr lang="en-US" altLang="ko-KR" sz="14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더 자세히 알아봅시다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1271437" y="1672381"/>
            <a:ext cx="2023909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뇌를 다쳐서 마음대로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몸을 움직일 수 없습니다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268761" y="2353208"/>
            <a:ext cx="230425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하고 싶은 말을 많지만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자유롭게 말로 표현하기가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어려워 답답할 때가 많지요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2022105" y="3385320"/>
            <a:ext cx="4435883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처럼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말을 하기 어려운 사람들도 보완대체의사소통을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사용하면 자기 생각을 표현할 수 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45196" y="3073288"/>
            <a:ext cx="83674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하지만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5" name="그룹 44"/>
          <p:cNvGrpSpPr>
            <a:grpSpLocks noChangeAspect="1"/>
          </p:cNvGrpSpPr>
          <p:nvPr/>
        </p:nvGrpSpPr>
        <p:grpSpPr>
          <a:xfrm>
            <a:off x="494665" y="1387102"/>
            <a:ext cx="819965" cy="806490"/>
            <a:chOff x="1024096" y="2564904"/>
            <a:chExt cx="1171378" cy="1152128"/>
          </a:xfrm>
        </p:grpSpPr>
        <p:sp>
          <p:nvSpPr>
            <p:cNvPr id="46" name="타원 4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1148952" y="3360268"/>
            <a:ext cx="819964" cy="806490"/>
            <a:chOff x="3399855" y="3415092"/>
            <a:chExt cx="1171377" cy="1152128"/>
          </a:xfrm>
        </p:grpSpPr>
        <p:sp>
          <p:nvSpPr>
            <p:cNvPr id="51" name="타원 50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1363599" y="5541971"/>
            <a:ext cx="504809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보완대체의사소통은 간단하게 </a:t>
            </a:r>
            <a:r>
              <a:rPr lang="en-US" altLang="ko-KR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AAC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라고 부르기도 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무슨 뜻인지 생각해보고 관계 있는 것끼리 연결해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5257878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292510" y="6440807"/>
            <a:ext cx="4892234" cy="1793668"/>
            <a:chOff x="1292510" y="7035263"/>
            <a:chExt cx="4892234" cy="1793668"/>
          </a:xfrm>
        </p:grpSpPr>
        <p:sp>
          <p:nvSpPr>
            <p:cNvPr id="65" name="직사각형 64"/>
            <p:cNvSpPr/>
            <p:nvPr/>
          </p:nvSpPr>
          <p:spPr>
            <a:xfrm>
              <a:off x="1292510" y="7098797"/>
              <a:ext cx="4824590" cy="17301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제목 1"/>
            <p:cNvSpPr txBox="1">
              <a:spLocks/>
            </p:cNvSpPr>
            <p:nvPr/>
          </p:nvSpPr>
          <p:spPr>
            <a:xfrm>
              <a:off x="1360154" y="7035263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제목 1"/>
            <p:cNvSpPr txBox="1">
              <a:spLocks/>
            </p:cNvSpPr>
            <p:nvPr/>
          </p:nvSpPr>
          <p:spPr>
            <a:xfrm>
              <a:off x="1372365" y="7416465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제목 1"/>
            <p:cNvSpPr txBox="1">
              <a:spLocks/>
            </p:cNvSpPr>
            <p:nvPr/>
          </p:nvSpPr>
          <p:spPr>
            <a:xfrm>
              <a:off x="1360154" y="7560481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제목 1"/>
            <p:cNvSpPr txBox="1">
              <a:spLocks/>
            </p:cNvSpPr>
            <p:nvPr/>
          </p:nvSpPr>
          <p:spPr>
            <a:xfrm>
              <a:off x="1372365" y="7961024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70" name="제목 1"/>
            <p:cNvSpPr txBox="1">
              <a:spLocks/>
            </p:cNvSpPr>
            <p:nvPr/>
          </p:nvSpPr>
          <p:spPr>
            <a:xfrm>
              <a:off x="1360154" y="8079395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제목 1"/>
            <p:cNvSpPr txBox="1">
              <a:spLocks/>
            </p:cNvSpPr>
            <p:nvPr/>
          </p:nvSpPr>
          <p:spPr>
            <a:xfrm>
              <a:off x="1372364" y="8480739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72" name="제목 1"/>
            <p:cNvSpPr txBox="1">
              <a:spLocks/>
            </p:cNvSpPr>
            <p:nvPr/>
          </p:nvSpPr>
          <p:spPr>
            <a:xfrm>
              <a:off x="4019292" y="7188927"/>
              <a:ext cx="18921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73" name="제목 1"/>
            <p:cNvSpPr txBox="1">
              <a:spLocks/>
            </p:cNvSpPr>
            <p:nvPr/>
          </p:nvSpPr>
          <p:spPr>
            <a:xfrm>
              <a:off x="4029624" y="7728880"/>
              <a:ext cx="2155120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생각이나 뜻을 서로 주고 받음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제목 1"/>
            <p:cNvSpPr txBox="1">
              <a:spLocks/>
            </p:cNvSpPr>
            <p:nvPr/>
          </p:nvSpPr>
          <p:spPr>
            <a:xfrm>
              <a:off x="4043803" y="8376952"/>
              <a:ext cx="2087476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75" name="타원 74"/>
            <p:cNvSpPr/>
            <p:nvPr/>
          </p:nvSpPr>
          <p:spPr>
            <a:xfrm>
              <a:off x="3741592" y="737303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타원 75"/>
            <p:cNvSpPr/>
            <p:nvPr/>
          </p:nvSpPr>
          <p:spPr>
            <a:xfrm>
              <a:off x="3748629" y="786756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타원 76"/>
            <p:cNvSpPr/>
            <p:nvPr/>
          </p:nvSpPr>
          <p:spPr>
            <a:xfrm>
              <a:off x="3741592" y="842820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타원 77"/>
            <p:cNvSpPr/>
            <p:nvPr/>
          </p:nvSpPr>
          <p:spPr>
            <a:xfrm>
              <a:off x="2336222" y="737303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9" name="타원 78"/>
            <p:cNvSpPr/>
            <p:nvPr/>
          </p:nvSpPr>
          <p:spPr>
            <a:xfrm>
              <a:off x="2352475" y="7882421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타원 79"/>
            <p:cNvSpPr/>
            <p:nvPr/>
          </p:nvSpPr>
          <p:spPr>
            <a:xfrm>
              <a:off x="2363626" y="842457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3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3" y="4636692"/>
            <a:ext cx="1126233" cy="1636460"/>
          </a:xfrm>
          <a:prstGeom prst="rect">
            <a:avLst/>
          </a:prstGeom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399243" y="1475656"/>
            <a:ext cx="5181853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후니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목소리로 말하는 대신 무엇을 이용해서 말을 하나요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관계 있는 것끼리 선으로 연결해 주세요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388288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490211" y="2696283"/>
            <a:ext cx="4824590" cy="1586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38" name="Picture 4" descr="C:\Users\woojin\AppData\Local\Microsoft\Windows\Temporary Internet Files\Content.IE5\3IQN24JZ\BandPhoto_2014_06_13_16_29_1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24672" y="3686252"/>
            <a:ext cx="612913" cy="4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woojin\AppData\Local\Microsoft\Windows\Temporary Internet Files\Content.IE5\T40JYR03\316px-Hand_1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32" y="2747855"/>
            <a:ext cx="360732" cy="6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제목 1"/>
          <p:cNvSpPr txBox="1">
            <a:spLocks/>
          </p:cNvSpPr>
          <p:nvPr/>
        </p:nvSpPr>
        <p:spPr>
          <a:xfrm>
            <a:off x="2525475" y="3022941"/>
            <a:ext cx="54733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후니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2576447" y="3908227"/>
            <a:ext cx="5473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4946595" y="3069322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4946595" y="3914368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3172684" y="3043033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3172684" y="3888079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4788024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제목 1"/>
          <p:cNvSpPr txBox="1">
            <a:spLocks/>
          </p:cNvSpPr>
          <p:nvPr/>
        </p:nvSpPr>
        <p:spPr>
          <a:xfrm>
            <a:off x="1379452" y="4996497"/>
            <a:ext cx="3777740" cy="12464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영상에서 </a:t>
            </a: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보완대체의사소통 도구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를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이용해 전달하는 이야기들을 잘 지켜보고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에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대한 질문에 답을 적어보세요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1379451" y="6228184"/>
            <a:ext cx="5088842" cy="2101601"/>
            <a:chOff x="2365764" y="3035760"/>
            <a:chExt cx="4640434" cy="1822659"/>
          </a:xfrm>
        </p:grpSpPr>
        <p:cxnSp>
          <p:nvCxnSpPr>
            <p:cNvPr id="59" name="직선 연결선 58"/>
            <p:cNvCxnSpPr/>
            <p:nvPr/>
          </p:nvCxnSpPr>
          <p:spPr>
            <a:xfrm>
              <a:off x="2365764" y="3985850"/>
              <a:ext cx="4640434" cy="123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직사각형 59"/>
            <p:cNvSpPr/>
            <p:nvPr/>
          </p:nvSpPr>
          <p:spPr>
            <a:xfrm>
              <a:off x="2365765" y="3121128"/>
              <a:ext cx="4640433" cy="173729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제목 1"/>
            <p:cNvSpPr txBox="1">
              <a:spLocks/>
            </p:cNvSpPr>
            <p:nvPr/>
          </p:nvSpPr>
          <p:spPr>
            <a:xfrm>
              <a:off x="2410179" y="3035760"/>
              <a:ext cx="4596019" cy="182265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6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2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 몇 학년입니까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6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2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 누구랑 산책을 나가는 것을 좋아합니까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6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2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 복지관에 갈 때 무슨 색깔의 옷을 골랐습니까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6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200" b="1" dirty="0" err="1">
                  <a:solidFill>
                    <a:srgbClr val="144698"/>
                  </a:solidFill>
                  <a:latin typeface="+mn-ea"/>
                  <a:ea typeface="+mn-ea"/>
                </a:rPr>
                <a:t>와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 친구는 간식으로 무엇을 먹기로 했습니까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?</a:t>
              </a:r>
            </a:p>
          </p:txBody>
        </p:sp>
        <p:cxnSp>
          <p:nvCxnSpPr>
            <p:cNvPr id="82" name="직선 연결선 81"/>
            <p:cNvCxnSpPr/>
            <p:nvPr/>
          </p:nvCxnSpPr>
          <p:spPr>
            <a:xfrm>
              <a:off x="2365764" y="3548697"/>
              <a:ext cx="464043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2365764" y="4412705"/>
              <a:ext cx="464043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6270266" y="3121128"/>
              <a:ext cx="0" cy="1737291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4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2752018"/>
            <a:ext cx="752230" cy="7522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33" y="3521976"/>
            <a:ext cx="745837" cy="7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1456057" y="1403648"/>
            <a:ext cx="528531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나도 </a:t>
            </a: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처럼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좋아요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‘, 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아니오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싫어요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를 말로 하는 대신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다른 방법으로 표현할 때가 있습니까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어떤 방법들로 표현하는지 모두 적어보세요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388288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4930006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1379451" y="6326617"/>
            <a:ext cx="5088842" cy="2003168"/>
            <a:chOff x="2365764" y="3121128"/>
            <a:chExt cx="4640434" cy="1737291"/>
          </a:xfrm>
        </p:grpSpPr>
        <p:cxnSp>
          <p:nvCxnSpPr>
            <p:cNvPr id="59" name="직선 연결선 58"/>
            <p:cNvCxnSpPr/>
            <p:nvPr/>
          </p:nvCxnSpPr>
          <p:spPr>
            <a:xfrm>
              <a:off x="2365764" y="3985850"/>
              <a:ext cx="4640434" cy="123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직사각형 59"/>
            <p:cNvSpPr/>
            <p:nvPr/>
          </p:nvSpPr>
          <p:spPr>
            <a:xfrm>
              <a:off x="2365765" y="3121128"/>
              <a:ext cx="4640433" cy="173729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2" name="직선 연결선 81"/>
            <p:cNvCxnSpPr/>
            <p:nvPr/>
          </p:nvCxnSpPr>
          <p:spPr>
            <a:xfrm>
              <a:off x="2365764" y="3548697"/>
              <a:ext cx="464043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2365764" y="4412705"/>
              <a:ext cx="464043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6270266" y="3121128"/>
              <a:ext cx="0" cy="1737291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/>
          <p:cNvGrpSpPr/>
          <p:nvPr/>
        </p:nvGrpSpPr>
        <p:grpSpPr>
          <a:xfrm>
            <a:off x="1374845" y="2555776"/>
            <a:ext cx="5093450" cy="2214814"/>
            <a:chOff x="1403648" y="3068960"/>
            <a:chExt cx="5093450" cy="2214814"/>
          </a:xfrm>
        </p:grpSpPr>
        <p:sp>
          <p:nvSpPr>
            <p:cNvPr id="50" name="직사각형 49"/>
            <p:cNvSpPr/>
            <p:nvPr/>
          </p:nvSpPr>
          <p:spPr>
            <a:xfrm>
              <a:off x="1475657" y="3068960"/>
              <a:ext cx="5021441" cy="22148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2881739" y="3068960"/>
              <a:ext cx="3615359" cy="2214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75657" y="3459023"/>
              <a:ext cx="1244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예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/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좋아요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03648" y="4538385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아니오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/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싫어요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cxnSp>
          <p:nvCxnSpPr>
            <p:cNvPr id="65" name="직선 연결선 64"/>
            <p:cNvCxnSpPr/>
            <p:nvPr/>
          </p:nvCxnSpPr>
          <p:spPr>
            <a:xfrm>
              <a:off x="1475657" y="4178345"/>
              <a:ext cx="5021440" cy="0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V="1">
              <a:off x="2881739" y="3068960"/>
              <a:ext cx="0" cy="2214814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직사각형 66"/>
            <p:cNvSpPr/>
            <p:nvPr/>
          </p:nvSpPr>
          <p:spPr>
            <a:xfrm>
              <a:off x="1475657" y="3068960"/>
              <a:ext cx="5021439" cy="2214814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9832" y="3147810"/>
              <a:ext cx="32062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144698"/>
                  </a:solidFill>
                </a:rPr>
                <a:t>예</a:t>
              </a:r>
              <a:r>
                <a:rPr lang="en-US" altLang="ko-KR" sz="1200" dirty="0">
                  <a:solidFill>
                    <a:srgbClr val="144698"/>
                  </a:solidFill>
                </a:rPr>
                <a:t>) </a:t>
              </a:r>
              <a:r>
                <a:rPr lang="ko-KR" altLang="en-US" sz="1200" dirty="0">
                  <a:solidFill>
                    <a:srgbClr val="144698"/>
                  </a:solidFill>
                </a:rPr>
                <a:t>고개를 끄덕인다</a:t>
              </a:r>
              <a:r>
                <a:rPr lang="en-US" altLang="ko-KR" sz="1200" dirty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59832" y="4250353"/>
              <a:ext cx="3324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144698"/>
                  </a:solidFill>
                </a:rPr>
                <a:t>예</a:t>
              </a:r>
              <a:r>
                <a:rPr lang="en-US" altLang="ko-KR" sz="1200" dirty="0">
                  <a:solidFill>
                    <a:srgbClr val="144698"/>
                  </a:solidFill>
                </a:rPr>
                <a:t>) </a:t>
              </a:r>
              <a:r>
                <a:rPr lang="ko-KR" altLang="en-US" sz="1200" dirty="0">
                  <a:solidFill>
                    <a:srgbClr val="144698"/>
                  </a:solidFill>
                </a:rPr>
                <a:t>얼굴을 찌푸린다</a:t>
              </a:r>
              <a:r>
                <a:rPr lang="en-US" altLang="ko-KR" sz="1200" dirty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70" name="제목 1"/>
          <p:cNvSpPr txBox="1">
            <a:spLocks/>
          </p:cNvSpPr>
          <p:nvPr/>
        </p:nvSpPr>
        <p:spPr>
          <a:xfrm>
            <a:off x="1379453" y="5146030"/>
            <a:ext cx="5124468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이야기를 나눌 때 주의해야 할 점을 생각해봅시다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다음 문장을 읽고 맞는 문장에는 ○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잘못된 문장에는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표를 하세요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1395315" y="6306182"/>
            <a:ext cx="4112788" cy="5355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는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의사소통판을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가리켜서 하고 싶은 말을 하므로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</a:b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써니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가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어떤 그림을 가리키는지 잘 지켜봐야 합니다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72" name="제목 1"/>
          <p:cNvSpPr txBox="1">
            <a:spLocks/>
          </p:cNvSpPr>
          <p:nvPr/>
        </p:nvSpPr>
        <p:spPr>
          <a:xfrm>
            <a:off x="1395314" y="6816420"/>
            <a:ext cx="4265933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2"/>
            </a:pP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말로 하지 않으면 다른 사람들이 알아듣지 못하니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무슨 일이 있어도 스스로 말을 하도록 노력해야 합니다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</a:t>
            </a:r>
            <a:endParaRPr lang="en-US" altLang="ko-KR" sz="1200" b="1" dirty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73" name="제목 1"/>
          <p:cNvSpPr txBox="1">
            <a:spLocks/>
          </p:cNvSpPr>
          <p:nvPr/>
        </p:nvSpPr>
        <p:spPr>
          <a:xfrm>
            <a:off x="1395314" y="7328185"/>
            <a:ext cx="4265933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써니와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이야기를 잘 나누기 위해서는 서로 친해져야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합니다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74" name="제목 1"/>
          <p:cNvSpPr txBox="1">
            <a:spLocks/>
          </p:cNvSpPr>
          <p:nvPr/>
        </p:nvSpPr>
        <p:spPr>
          <a:xfrm>
            <a:off x="1395314" y="7815858"/>
            <a:ext cx="4265933" cy="513667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lt"/>
              <a:buAutoNum type="arabicPeriod" startAt="4"/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써니와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이야기를 할 때에는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써니가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가지고 다니는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</a:b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의사소통판에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없는 단어는 사용하지 말아야 합니다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5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8" y="3929776"/>
            <a:ext cx="6300699" cy="3601326"/>
          </a:xfrm>
          <a:prstGeom prst="rect">
            <a:avLst/>
          </a:prstGeom>
        </p:spPr>
      </p:pic>
      <p:sp>
        <p:nvSpPr>
          <p:cNvPr id="41" name="제목 1"/>
          <p:cNvSpPr txBox="1">
            <a:spLocks/>
          </p:cNvSpPr>
          <p:nvPr/>
        </p:nvSpPr>
        <p:spPr>
          <a:xfrm>
            <a:off x="1456056" y="2459260"/>
            <a:ext cx="5285311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소리 내어 말하지 않고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아래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그림판의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그림이나 주변의 사물을 손으로 가리켜서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친구와 이야기를 나누어 보고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느낌을 표현해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4" y="2116576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6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9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4" y="1336679"/>
            <a:ext cx="3231540" cy="187344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268760" y="4610616"/>
            <a:ext cx="5036198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보완대체의사소통</a:t>
            </a:r>
            <a:r>
              <a:rPr lang="en-US" altLang="ko-KR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(AAC)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에 대해서 </a:t>
            </a:r>
            <a:endParaRPr lang="en-US" altLang="ko-KR" sz="14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좀 더 자세히 알아볼까요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1271437" y="1672381"/>
            <a:ext cx="2506159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뇌손상을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입어서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마음대로 움직일 수가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없습니다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하고 싶은 말은 많지만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자유롭게 말로 표현하기가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어려워서 답답할 때가 많지요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2022105" y="3711968"/>
            <a:ext cx="455899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가 말을 할 수 없다고 해서 하고 싶은 말이 없는 것은 아닙니다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요구하고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거부하고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표현하고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친해지고 싶은 마음은 누구나 같습니다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그래서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써니는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보완대체의사소통을 사용한답니다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45196" y="3399936"/>
            <a:ext cx="83674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하지만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5" name="그룹 44"/>
          <p:cNvGrpSpPr>
            <a:grpSpLocks noChangeAspect="1"/>
          </p:cNvGrpSpPr>
          <p:nvPr/>
        </p:nvGrpSpPr>
        <p:grpSpPr>
          <a:xfrm>
            <a:off x="494665" y="1387102"/>
            <a:ext cx="819965" cy="806490"/>
            <a:chOff x="1024096" y="2564904"/>
            <a:chExt cx="1171378" cy="1152128"/>
          </a:xfrm>
        </p:grpSpPr>
        <p:sp>
          <p:nvSpPr>
            <p:cNvPr id="46" name="타원 4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1241496" y="3417103"/>
            <a:ext cx="819964" cy="806490"/>
            <a:chOff x="3399855" y="3415092"/>
            <a:chExt cx="1171377" cy="1152128"/>
          </a:xfrm>
        </p:grpSpPr>
        <p:sp>
          <p:nvSpPr>
            <p:cNvPr id="51" name="타원 50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1363599" y="5864205"/>
            <a:ext cx="504809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보완대체의사소통은 간단하게 </a:t>
            </a:r>
            <a:r>
              <a:rPr lang="en-US" altLang="ko-KR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AAC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라고 부르기도 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무슨 뜻인지 생각해보고 관계 있는 것끼리 연결해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5580112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0106" y="6679099"/>
            <a:ext cx="5472608" cy="1791726"/>
            <a:chOff x="2987824" y="1247598"/>
            <a:chExt cx="5472608" cy="1791726"/>
          </a:xfrm>
        </p:grpSpPr>
        <p:sp>
          <p:nvSpPr>
            <p:cNvPr id="42" name="직사각형 41"/>
            <p:cNvSpPr/>
            <p:nvPr/>
          </p:nvSpPr>
          <p:spPr>
            <a:xfrm>
              <a:off x="2987824" y="1453206"/>
              <a:ext cx="5472608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제목 1"/>
            <p:cNvSpPr txBox="1">
              <a:spLocks/>
            </p:cNvSpPr>
            <p:nvPr/>
          </p:nvSpPr>
          <p:spPr>
            <a:xfrm>
              <a:off x="3055468" y="1247598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제목 1"/>
            <p:cNvSpPr txBox="1">
              <a:spLocks/>
            </p:cNvSpPr>
            <p:nvPr/>
          </p:nvSpPr>
          <p:spPr>
            <a:xfrm>
              <a:off x="3067679" y="1628800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제목 1"/>
            <p:cNvSpPr txBox="1">
              <a:spLocks/>
            </p:cNvSpPr>
            <p:nvPr/>
          </p:nvSpPr>
          <p:spPr>
            <a:xfrm>
              <a:off x="3055468" y="1772816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제목 1"/>
            <p:cNvSpPr txBox="1">
              <a:spLocks/>
            </p:cNvSpPr>
            <p:nvPr/>
          </p:nvSpPr>
          <p:spPr>
            <a:xfrm>
              <a:off x="3067679" y="2173359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81" name="제목 1"/>
            <p:cNvSpPr txBox="1">
              <a:spLocks/>
            </p:cNvSpPr>
            <p:nvPr/>
          </p:nvSpPr>
          <p:spPr>
            <a:xfrm>
              <a:off x="3055468" y="2291730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제목 1"/>
            <p:cNvSpPr txBox="1">
              <a:spLocks/>
            </p:cNvSpPr>
            <p:nvPr/>
          </p:nvSpPr>
          <p:spPr>
            <a:xfrm>
              <a:off x="3067678" y="2693074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83" name="제목 1"/>
            <p:cNvSpPr txBox="1">
              <a:spLocks/>
            </p:cNvSpPr>
            <p:nvPr/>
          </p:nvSpPr>
          <p:spPr>
            <a:xfrm>
              <a:off x="4934295" y="1401262"/>
              <a:ext cx="18921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84" name="제목 1"/>
            <p:cNvSpPr txBox="1">
              <a:spLocks/>
            </p:cNvSpPr>
            <p:nvPr/>
          </p:nvSpPr>
          <p:spPr>
            <a:xfrm>
              <a:off x="4944627" y="1941215"/>
              <a:ext cx="15453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생각이나 뜻을 서로 주고 받음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제목 1"/>
            <p:cNvSpPr txBox="1">
              <a:spLocks/>
            </p:cNvSpPr>
            <p:nvPr/>
          </p:nvSpPr>
          <p:spPr>
            <a:xfrm>
              <a:off x="4958806" y="2589287"/>
              <a:ext cx="2087476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86" name="타원 85"/>
            <p:cNvSpPr/>
            <p:nvPr/>
          </p:nvSpPr>
          <p:spPr>
            <a:xfrm>
              <a:off x="4788024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7" name="타원 86"/>
            <p:cNvSpPr/>
            <p:nvPr/>
          </p:nvSpPr>
          <p:spPr>
            <a:xfrm>
              <a:off x="4795061" y="207989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8" name="타원 87"/>
            <p:cNvSpPr/>
            <p:nvPr/>
          </p:nvSpPr>
          <p:spPr>
            <a:xfrm>
              <a:off x="4788024" y="2640544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타원 88"/>
            <p:cNvSpPr/>
            <p:nvPr/>
          </p:nvSpPr>
          <p:spPr>
            <a:xfrm>
              <a:off x="4031536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0" name="타원 89"/>
            <p:cNvSpPr/>
            <p:nvPr/>
          </p:nvSpPr>
          <p:spPr>
            <a:xfrm>
              <a:off x="4047789" y="2094756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1" name="타원 90"/>
            <p:cNvSpPr/>
            <p:nvPr/>
          </p:nvSpPr>
          <p:spPr>
            <a:xfrm>
              <a:off x="4058940" y="263691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3" name="제목 1"/>
            <p:cNvSpPr txBox="1">
              <a:spLocks/>
            </p:cNvSpPr>
            <p:nvPr/>
          </p:nvSpPr>
          <p:spPr>
            <a:xfrm>
              <a:off x="7786892" y="1484250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94" name="제목 1"/>
            <p:cNvSpPr txBox="1">
              <a:spLocks/>
            </p:cNvSpPr>
            <p:nvPr/>
          </p:nvSpPr>
          <p:spPr>
            <a:xfrm>
              <a:off x="7776732" y="1924886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제목 1"/>
            <p:cNvSpPr txBox="1">
              <a:spLocks/>
            </p:cNvSpPr>
            <p:nvPr/>
          </p:nvSpPr>
          <p:spPr>
            <a:xfrm>
              <a:off x="7789167" y="2439159"/>
              <a:ext cx="46401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소통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96" name="타원 95"/>
            <p:cNvSpPr/>
            <p:nvPr/>
          </p:nvSpPr>
          <p:spPr>
            <a:xfrm>
              <a:off x="7701699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7" name="타원 96"/>
            <p:cNvSpPr/>
            <p:nvPr/>
          </p:nvSpPr>
          <p:spPr>
            <a:xfrm>
              <a:off x="7708736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8" name="타원 97"/>
            <p:cNvSpPr/>
            <p:nvPr/>
          </p:nvSpPr>
          <p:spPr>
            <a:xfrm>
              <a:off x="7701699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9" name="타원 98"/>
            <p:cNvSpPr/>
            <p:nvPr/>
          </p:nvSpPr>
          <p:spPr>
            <a:xfrm>
              <a:off x="6660232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0" name="타원 99"/>
            <p:cNvSpPr/>
            <p:nvPr/>
          </p:nvSpPr>
          <p:spPr>
            <a:xfrm>
              <a:off x="6667269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1" name="타원 100"/>
            <p:cNvSpPr/>
            <p:nvPr/>
          </p:nvSpPr>
          <p:spPr>
            <a:xfrm>
              <a:off x="6660232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7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10" y="1009295"/>
            <a:ext cx="1130017" cy="1417006"/>
          </a:xfrm>
          <a:prstGeom prst="rect">
            <a:avLst/>
          </a:prstGeom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399243" y="1531316"/>
            <a:ext cx="5181853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영상을 잘 보고 대답해 보세요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259632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5269008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제목 1"/>
          <p:cNvSpPr txBox="1">
            <a:spLocks/>
          </p:cNvSpPr>
          <p:nvPr/>
        </p:nvSpPr>
        <p:spPr>
          <a:xfrm>
            <a:off x="1379451" y="5510809"/>
            <a:ext cx="5128321" cy="7893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AAC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를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사용해서 의사소통을 하고 싶어하는 까닭을 잘 설명한 문장에 모두 ○표 하세요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399243" y="1995072"/>
            <a:ext cx="518185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어린 </a:t>
            </a: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왜 때를 쓰며 울었나요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1790259" y="2427120"/>
            <a:ext cx="4678035" cy="1343382"/>
            <a:chOff x="2365764" y="3057195"/>
            <a:chExt cx="4265826" cy="1165077"/>
          </a:xfrm>
        </p:grpSpPr>
        <p:cxnSp>
          <p:nvCxnSpPr>
            <p:cNvPr id="50" name="직선 연결선 49"/>
            <p:cNvCxnSpPr/>
            <p:nvPr/>
          </p:nvCxnSpPr>
          <p:spPr>
            <a:xfrm>
              <a:off x="2365764" y="3657121"/>
              <a:ext cx="4265825" cy="3469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/>
            <p:cNvSpPr/>
            <p:nvPr/>
          </p:nvSpPr>
          <p:spPr>
            <a:xfrm>
              <a:off x="2365765" y="3121128"/>
              <a:ext cx="4265824" cy="1101144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제목 1"/>
            <p:cNvSpPr txBox="1">
              <a:spLocks/>
            </p:cNvSpPr>
            <p:nvPr/>
          </p:nvSpPr>
          <p:spPr>
            <a:xfrm>
              <a:off x="2467041" y="3057195"/>
              <a:ext cx="3011694" cy="116507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아이스크림이 먹고 싶어서</a:t>
              </a:r>
              <a:endParaRPr lang="en-US" altLang="ko-KR" sz="14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곰인형이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갖고 싶어서</a:t>
              </a:r>
              <a:endParaRPr lang="en-US" altLang="ko-KR" sz="14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그림책을 보고 싶어서</a:t>
              </a:r>
              <a:endParaRPr lang="en-US" altLang="ko-KR" sz="14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밖에 나가고 싶어서</a:t>
              </a:r>
              <a:endParaRPr lang="en-US" altLang="ko-KR" sz="14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2365764" y="3386065"/>
              <a:ext cx="426582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2365764" y="3937817"/>
              <a:ext cx="426582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917315" y="3121128"/>
              <a:ext cx="0" cy="110114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제목 1"/>
          <p:cNvSpPr txBox="1">
            <a:spLocks/>
          </p:cNvSpPr>
          <p:nvPr/>
        </p:nvSpPr>
        <p:spPr>
          <a:xfrm>
            <a:off x="1399243" y="3724780"/>
            <a:ext cx="5181853" cy="7432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원하는 것을 얻지 못했을 때 </a:t>
            </a: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마음은 어땠을지 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짐작해보고 이야기를 나누어 봅시다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1790259" y="4467997"/>
            <a:ext cx="4717514" cy="8983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9" name="그룹 68"/>
          <p:cNvGrpSpPr/>
          <p:nvPr/>
        </p:nvGrpSpPr>
        <p:grpSpPr>
          <a:xfrm>
            <a:off x="1760085" y="6304791"/>
            <a:ext cx="4747687" cy="2352567"/>
            <a:chOff x="2337663" y="2924944"/>
            <a:chExt cx="4747687" cy="2352567"/>
          </a:xfrm>
        </p:grpSpPr>
        <p:sp>
          <p:nvSpPr>
            <p:cNvPr id="70" name="직사각형 69"/>
            <p:cNvSpPr/>
            <p:nvPr/>
          </p:nvSpPr>
          <p:spPr>
            <a:xfrm>
              <a:off x="2337664" y="3022704"/>
              <a:ext cx="4747686" cy="2201897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" name="제목 1"/>
            <p:cNvSpPr txBox="1">
              <a:spLocks/>
            </p:cNvSpPr>
            <p:nvPr/>
          </p:nvSpPr>
          <p:spPr>
            <a:xfrm>
              <a:off x="2386370" y="2924944"/>
              <a:ext cx="4698980" cy="235256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필요한 것을 요구할 수 있기 때문이다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가고 싶은 곳에 혼자서 갈 수 있기 때문이다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하기 싫은 것을 거부할 수 있기 때문이다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참을성을 기를 수 있기 때문이다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생각과 감정을 표현할 수 있기 때문이다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사람들과 친해질 수 있기 때문이다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2337663" y="3376143"/>
              <a:ext cx="4747687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2337663" y="4480771"/>
              <a:ext cx="4747687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230383" y="3022704"/>
              <a:ext cx="0" cy="2201897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2337663" y="4864561"/>
              <a:ext cx="4747687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2337663" y="3748816"/>
              <a:ext cx="4747687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337663" y="4120731"/>
              <a:ext cx="4747687" cy="11163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8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제목 1"/>
          <p:cNvSpPr txBox="1">
            <a:spLocks/>
          </p:cNvSpPr>
          <p:nvPr/>
        </p:nvSpPr>
        <p:spPr>
          <a:xfrm>
            <a:off x="1399243" y="1246999"/>
            <a:ext cx="5181853" cy="9048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오늘 날씨에 대한 이야기를 나누려고 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아래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의사소통판의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빈칸에 어떤 낱말들이 들어가면 좋은지 생각해보고 단어를 적거나 그림을 그려 넣으세요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1" name="그룹 60"/>
          <p:cNvGrpSpPr>
            <a:grpSpLocks noChangeAspect="1"/>
          </p:cNvGrpSpPr>
          <p:nvPr/>
        </p:nvGrpSpPr>
        <p:grpSpPr>
          <a:xfrm>
            <a:off x="568355" y="1259632"/>
            <a:ext cx="806490" cy="806490"/>
            <a:chOff x="1194811" y="1482756"/>
            <a:chExt cx="1152128" cy="1152128"/>
          </a:xfrm>
        </p:grpSpPr>
        <p:sp>
          <p:nvSpPr>
            <p:cNvPr id="62" name="타원 6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568355" y="4908968"/>
            <a:ext cx="806490" cy="806490"/>
            <a:chOff x="1194811" y="1482756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제목 1"/>
          <p:cNvSpPr txBox="1">
            <a:spLocks/>
          </p:cNvSpPr>
          <p:nvPr/>
        </p:nvSpPr>
        <p:spPr>
          <a:xfrm>
            <a:off x="1379451" y="4916331"/>
            <a:ext cx="528990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사람들은 대개 다음의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가지 목적을 위해 의사소통을 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의사소통의 목적을 잘 생각해보고 해당하는 말을 서로 연결해 주세요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두 가지 이상의 목적을 가진 말들은 모두 연결해 주세요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1374845" y="2268502"/>
            <a:ext cx="4492101" cy="2305157"/>
            <a:chOff x="2411760" y="3284984"/>
            <a:chExt cx="5472608" cy="2808312"/>
          </a:xfrm>
        </p:grpSpPr>
        <p:sp>
          <p:nvSpPr>
            <p:cNvPr id="35" name="직사각형 34"/>
            <p:cNvSpPr/>
            <p:nvPr/>
          </p:nvSpPr>
          <p:spPr>
            <a:xfrm>
              <a:off x="2411760" y="3284984"/>
              <a:ext cx="5472608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3779912" y="3284984"/>
              <a:ext cx="0" cy="280831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411760" y="4675716"/>
              <a:ext cx="547260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>
              <a:endCxn id="35" idx="2"/>
            </p:cNvCxnSpPr>
            <p:nvPr/>
          </p:nvCxnSpPr>
          <p:spPr>
            <a:xfrm>
              <a:off x="5148064" y="3284984"/>
              <a:ext cx="0" cy="280831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6516216" y="3284984"/>
              <a:ext cx="0" cy="280831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116" y="4729036"/>
              <a:ext cx="1085850" cy="135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439" y="4729036"/>
              <a:ext cx="1181100" cy="133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5" name="개체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867800"/>
                </p:ext>
              </p:extLst>
            </p:nvPr>
          </p:nvGraphicFramePr>
          <p:xfrm>
            <a:off x="2500283" y="3355124"/>
            <a:ext cx="1169516" cy="129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Image" r:id="rId6" imgW="996480" imgH="1106280" progId="Photoshop.Image.13">
                    <p:embed/>
                  </p:oleObj>
                </mc:Choice>
                <mc:Fallback>
                  <p:oleObj name="Image" r:id="rId6" imgW="996480" imgH="11062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00283" y="3355124"/>
                          <a:ext cx="1169516" cy="1298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그룹 95"/>
          <p:cNvGrpSpPr/>
          <p:nvPr/>
        </p:nvGrpSpPr>
        <p:grpSpPr>
          <a:xfrm>
            <a:off x="1399243" y="5853980"/>
            <a:ext cx="1026953" cy="1026953"/>
            <a:chOff x="1554156" y="2709118"/>
            <a:chExt cx="1336028" cy="1336028"/>
          </a:xfrm>
        </p:grpSpPr>
        <p:sp>
          <p:nvSpPr>
            <p:cNvPr id="97" name="타원 96"/>
            <p:cNvSpPr/>
            <p:nvPr/>
          </p:nvSpPr>
          <p:spPr>
            <a:xfrm>
              <a:off x="1554156" y="270911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34120" y="3215445"/>
              <a:ext cx="97610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속상해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696116" y="6684697"/>
            <a:ext cx="1026953" cy="1026953"/>
            <a:chOff x="620456" y="3849906"/>
            <a:chExt cx="1336028" cy="1336028"/>
          </a:xfrm>
        </p:grpSpPr>
        <p:sp>
          <p:nvSpPr>
            <p:cNvPr id="100" name="타원 99"/>
            <p:cNvSpPr/>
            <p:nvPr/>
          </p:nvSpPr>
          <p:spPr>
            <a:xfrm>
              <a:off x="620456" y="3849906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54073" y="4371038"/>
              <a:ext cx="1156064" cy="36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배 고파요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2774831" y="5844394"/>
            <a:ext cx="1026953" cy="1026953"/>
            <a:chOff x="3666612" y="2651757"/>
            <a:chExt cx="1336028" cy="1336028"/>
          </a:xfrm>
        </p:grpSpPr>
        <p:sp>
          <p:nvSpPr>
            <p:cNvPr id="103" name="타원 102"/>
            <p:cNvSpPr/>
            <p:nvPr/>
          </p:nvSpPr>
          <p:spPr>
            <a:xfrm>
              <a:off x="3666612" y="2651757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84780" y="3173533"/>
              <a:ext cx="1156064" cy="36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같이 놀자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2122567" y="6690010"/>
            <a:ext cx="1026953" cy="1026953"/>
            <a:chOff x="2644614" y="3855219"/>
            <a:chExt cx="1336028" cy="1336028"/>
          </a:xfrm>
        </p:grpSpPr>
        <p:sp>
          <p:nvSpPr>
            <p:cNvPr id="106" name="타원 105"/>
            <p:cNvSpPr/>
            <p:nvPr/>
          </p:nvSpPr>
          <p:spPr>
            <a:xfrm>
              <a:off x="2644614" y="3855219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751679" y="4376994"/>
              <a:ext cx="1156064" cy="36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목 말라요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3532373" y="6713399"/>
            <a:ext cx="1026953" cy="1026953"/>
            <a:chOff x="4674174" y="3878608"/>
            <a:chExt cx="1336028" cy="1336028"/>
          </a:xfrm>
        </p:grpSpPr>
        <p:sp>
          <p:nvSpPr>
            <p:cNvPr id="109" name="타원 108"/>
            <p:cNvSpPr/>
            <p:nvPr/>
          </p:nvSpPr>
          <p:spPr>
            <a:xfrm>
              <a:off x="4674174" y="387860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44014" y="4236027"/>
              <a:ext cx="1196347" cy="60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그만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할래요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4138782" y="5844394"/>
            <a:ext cx="1026953" cy="1026953"/>
            <a:chOff x="5636200" y="2649818"/>
            <a:chExt cx="1336028" cy="1336028"/>
          </a:xfrm>
        </p:grpSpPr>
        <p:sp>
          <p:nvSpPr>
            <p:cNvPr id="112" name="타원 111"/>
            <p:cNvSpPr/>
            <p:nvPr/>
          </p:nvSpPr>
          <p:spPr>
            <a:xfrm>
              <a:off x="5636200" y="264981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816164" y="3171594"/>
              <a:ext cx="97610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매워요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4923964" y="6692377"/>
            <a:ext cx="1026953" cy="1026953"/>
            <a:chOff x="6544585" y="3857586"/>
            <a:chExt cx="1336028" cy="1336028"/>
          </a:xfrm>
        </p:grpSpPr>
        <p:sp>
          <p:nvSpPr>
            <p:cNvPr id="115" name="타원 114"/>
            <p:cNvSpPr/>
            <p:nvPr/>
          </p:nvSpPr>
          <p:spPr>
            <a:xfrm>
              <a:off x="6544585" y="3857586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14425" y="4363913"/>
              <a:ext cx="11963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고마워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5478116" y="5844394"/>
            <a:ext cx="1026953" cy="1026953"/>
            <a:chOff x="7579374" y="2649818"/>
            <a:chExt cx="1336028" cy="1336028"/>
          </a:xfrm>
        </p:grpSpPr>
        <p:sp>
          <p:nvSpPr>
            <p:cNvPr id="118" name="타원 117"/>
            <p:cNvSpPr/>
            <p:nvPr/>
          </p:nvSpPr>
          <p:spPr>
            <a:xfrm>
              <a:off x="7579374" y="264981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59338" y="3156145"/>
              <a:ext cx="97610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축하해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44" name="그룹 143"/>
          <p:cNvGrpSpPr/>
          <p:nvPr/>
        </p:nvGrpSpPr>
        <p:grpSpPr>
          <a:xfrm>
            <a:off x="1124744" y="7916664"/>
            <a:ext cx="1252019" cy="567515"/>
            <a:chOff x="1035933" y="5681806"/>
            <a:chExt cx="1663259" cy="753922"/>
          </a:xfrm>
        </p:grpSpPr>
        <p:sp>
          <p:nvSpPr>
            <p:cNvPr id="145" name="직사각형 144"/>
            <p:cNvSpPr/>
            <p:nvPr/>
          </p:nvSpPr>
          <p:spPr>
            <a:xfrm>
              <a:off x="1035933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074907" y="5787656"/>
              <a:ext cx="1624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필요한 것을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요구하기 위해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2518740" y="7916664"/>
            <a:ext cx="1252019" cy="567515"/>
            <a:chOff x="3083946" y="5681806"/>
            <a:chExt cx="1663259" cy="753922"/>
          </a:xfrm>
        </p:grpSpPr>
        <p:sp>
          <p:nvSpPr>
            <p:cNvPr id="148" name="직사각형 147"/>
            <p:cNvSpPr/>
            <p:nvPr/>
          </p:nvSpPr>
          <p:spPr>
            <a:xfrm>
              <a:off x="3083946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22920" y="5787656"/>
              <a:ext cx="1624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하기 싫은 것을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거부하기 위해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50" name="그룹 149"/>
          <p:cNvGrpSpPr/>
          <p:nvPr/>
        </p:nvGrpSpPr>
        <p:grpSpPr>
          <a:xfrm>
            <a:off x="3842767" y="7884368"/>
            <a:ext cx="1350033" cy="646331"/>
            <a:chOff x="5069352" y="5638902"/>
            <a:chExt cx="1793467" cy="858626"/>
          </a:xfrm>
        </p:grpSpPr>
        <p:sp>
          <p:nvSpPr>
            <p:cNvPr id="151" name="직사각형 150"/>
            <p:cNvSpPr/>
            <p:nvPr/>
          </p:nvSpPr>
          <p:spPr>
            <a:xfrm>
              <a:off x="5133656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069352" y="5638902"/>
              <a:ext cx="1793467" cy="85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자신의 생각과 감정을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표현하기 위해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153" name="그룹 152"/>
          <p:cNvGrpSpPr/>
          <p:nvPr/>
        </p:nvGrpSpPr>
        <p:grpSpPr>
          <a:xfrm>
            <a:off x="5267526" y="7916664"/>
            <a:ext cx="1252019" cy="567515"/>
            <a:chOff x="7179535" y="5681806"/>
            <a:chExt cx="1663259" cy="753922"/>
          </a:xfrm>
        </p:grpSpPr>
        <p:sp>
          <p:nvSpPr>
            <p:cNvPr id="154" name="직사각형 153"/>
            <p:cNvSpPr/>
            <p:nvPr/>
          </p:nvSpPr>
          <p:spPr>
            <a:xfrm>
              <a:off x="7179535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218509" y="5787656"/>
              <a:ext cx="1624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사람들과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>
                  <a:solidFill>
                    <a:srgbClr val="144698"/>
                  </a:solidFill>
                </a:rPr>
                <a:t>친해지기 위해</a:t>
              </a:r>
              <a:endParaRPr lang="en-US" altLang="ko-KR" sz="1200" b="1" dirty="0">
                <a:solidFill>
                  <a:srgbClr val="144698"/>
                </a:solidFill>
              </a:endParaRPr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50388" y="8629485"/>
            <a:ext cx="1600200" cy="486833"/>
          </a:xfrm>
        </p:spPr>
        <p:txBody>
          <a:bodyPr/>
          <a:lstStyle/>
          <a:p>
            <a:fld id="{596DEE1E-DC0D-4925-A71F-512445A062EE}" type="slidenum">
              <a:rPr lang="ko-KR" altLang="en-US" sz="1100" b="1" i="1" smtClean="0">
                <a:solidFill>
                  <a:schemeClr val="tx2"/>
                </a:solidFill>
              </a:rPr>
              <a:t>9</a:t>
            </a:fld>
            <a:endParaRPr lang="ko-KR" altLang="en-US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1560</Words>
  <Application>Microsoft Office PowerPoint</Application>
  <PresentationFormat>화면 슬라이드 쇼(4:3)</PresentationFormat>
  <Paragraphs>370</Paragraphs>
  <Slides>20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jhkim</cp:lastModifiedBy>
  <cp:revision>109</cp:revision>
  <dcterms:created xsi:type="dcterms:W3CDTF">2015-04-22T10:06:41Z</dcterms:created>
  <dcterms:modified xsi:type="dcterms:W3CDTF">2017-01-13T06:08:48Z</dcterms:modified>
</cp:coreProperties>
</file>