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84" r:id="rId5"/>
    <p:sldId id="299" r:id="rId6"/>
    <p:sldId id="286" r:id="rId7"/>
    <p:sldId id="287" r:id="rId8"/>
    <p:sldId id="295" r:id="rId9"/>
    <p:sldId id="262" r:id="rId10"/>
    <p:sldId id="289" r:id="rId11"/>
    <p:sldId id="277" r:id="rId12"/>
    <p:sldId id="291" r:id="rId13"/>
    <p:sldId id="297" r:id="rId14"/>
    <p:sldId id="266" r:id="rId15"/>
    <p:sldId id="280" r:id="rId16"/>
    <p:sldId id="281" r:id="rId17"/>
    <p:sldId id="267" r:id="rId18"/>
    <p:sldId id="292" r:id="rId19"/>
    <p:sldId id="282" r:id="rId20"/>
    <p:sldId id="270" r:id="rId21"/>
    <p:sldId id="271" r:id="rId22"/>
    <p:sldId id="298" r:id="rId23"/>
    <p:sldId id="273" r:id="rId24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660"/>
  </p:normalViewPr>
  <p:slideViewPr>
    <p:cSldViewPr>
      <p:cViewPr>
        <p:scale>
          <a:sx n="80" d="100"/>
          <a:sy n="80" d="100"/>
        </p:scale>
        <p:origin x="-2550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019F4-5E31-4D54-A8A4-45A31EFD669A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E213-3F55-4955-8D01-4E16B1CE09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4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E213-3F55-4955-8D01-4E16B1CE091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9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2016-01-15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620688" y="4067944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1572879" y="4997178"/>
            <a:ext cx="4790156" cy="1506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1595548" y="4275896"/>
            <a:ext cx="4777260" cy="97994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이가 모든 강낭콩 접시에 물을 준 이유를 듣고 나서 민아는 자신의 어떤 행동을 떠올리고 반성하였나요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620688" y="6409514"/>
            <a:ext cx="806490" cy="806490"/>
            <a:chOff x="1194811" y="1482756"/>
            <a:chExt cx="1152128" cy="1152128"/>
          </a:xfrm>
        </p:grpSpPr>
        <p:sp>
          <p:nvSpPr>
            <p:cNvPr id="50" name="타원 49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1572879" y="7033070"/>
            <a:ext cx="4790156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1529808" y="6551988"/>
            <a:ext cx="5213933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이의 마음을 알게 된 민아가 친구들에게 제시한 방법은 무엇인가요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2348880" y="2195736"/>
            <a:ext cx="819965" cy="806490"/>
            <a:chOff x="1024096" y="2564901"/>
            <a:chExt cx="1171378" cy="1152127"/>
          </a:xfrm>
        </p:grpSpPr>
        <p:sp>
          <p:nvSpPr>
            <p:cNvPr id="23" name="타원 22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593175" y="3164939"/>
            <a:ext cx="484828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반 친구들이 </a:t>
            </a:r>
            <a:endParaRPr lang="en-US" altLang="ko-KR" sz="1600" b="1" dirty="0" smtClean="0">
              <a:solidFill>
                <a:schemeClr val="accent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이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문제를 어떻게 해결할 수 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있을지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생각해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575601" y="1115616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과학실험을 하고 있는 민아네 반에서 물을 주면 안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되는 강낭콩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접시에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누군가가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물을 주는 일이 발생합니다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996953" y="2478689"/>
            <a:ext cx="31735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이가 생명은 다 소중한 거라며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모든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강낭콩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접시에 물을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575601" y="1837437"/>
            <a:ext cx="314143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알고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보니 친구들보다 말하고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생각하고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학습하는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것이 조금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느린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64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>
            <a:grpSpLocks noChangeAspect="1"/>
          </p:cNvGrpSpPr>
          <p:nvPr/>
        </p:nvGrpSpPr>
        <p:grpSpPr>
          <a:xfrm>
            <a:off x="725948" y="1370806"/>
            <a:ext cx="806490" cy="806490"/>
            <a:chOff x="1194811" y="1482756"/>
            <a:chExt cx="1152128" cy="1152128"/>
          </a:xfrm>
        </p:grpSpPr>
        <p:sp>
          <p:nvSpPr>
            <p:cNvPr id="18" name="타원 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617996" y="1428789"/>
            <a:ext cx="4777260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만약 못생긴 강낭콩이라면 민아가 콩을 심으며 하는 말을 듣고 어떤 기분이 들었을까요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692696" y="5493702"/>
            <a:ext cx="806490" cy="806490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584744" y="5645892"/>
            <a:ext cx="4777260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가치란 사람들이 가장 중요하다고 생각하는 목표나 태도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물건 등을 말합니다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승현이는 무엇에 가치를 두었는지 보기에서 찾아봅시다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665784" y="2177296"/>
            <a:ext cx="4915313" cy="954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1752911" y="2208510"/>
            <a:ext cx="47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144698"/>
                </a:solidFill>
              </a:rPr>
              <a:t>예쁘게 생긴 강낭콩은 조건이 좋은 첫 번째 접시에 들어가고</a:t>
            </a:r>
            <a:r>
              <a:rPr lang="en-US" altLang="ko-KR" sz="1200" b="1" dirty="0">
                <a:solidFill>
                  <a:srgbClr val="144698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rgbClr val="144698"/>
                </a:solidFill>
              </a:rPr>
              <a:t>제일 못생긴 너희들은 아이스 팩이 있는 스티로폼 상자 속 접시로 들어가고</a:t>
            </a:r>
            <a:r>
              <a:rPr lang="en-US" altLang="ko-KR" sz="1200" b="1" dirty="0">
                <a:solidFill>
                  <a:srgbClr val="144698"/>
                </a:solidFill>
              </a:rPr>
              <a:t>……….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pic>
        <p:nvPicPr>
          <p:cNvPr id="32" name="Picture 2" descr="E:\졸업작품\교육용교재\이미지\ㅏㅏ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48" y="3955768"/>
            <a:ext cx="924840" cy="10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구름 모양 설명선 32"/>
          <p:cNvSpPr/>
          <p:nvPr/>
        </p:nvSpPr>
        <p:spPr>
          <a:xfrm rot="20693557" flipH="1">
            <a:off x="1668490" y="3334176"/>
            <a:ext cx="3094442" cy="1801813"/>
          </a:xfrm>
          <a:prstGeom prst="cloudCallout">
            <a:avLst>
              <a:gd name="adj1" fmla="val -57929"/>
              <a:gd name="adj2" fmla="val 56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747168" y="6561331"/>
            <a:ext cx="39609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1872804" y="6732240"/>
            <a:ext cx="3709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보기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용기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정직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생명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성</a:t>
            </a:r>
            <a:r>
              <a:rPr lang="ko-KR" altLang="en-US" sz="1200" b="1" dirty="0">
                <a:solidFill>
                  <a:srgbClr val="144698"/>
                </a:solidFill>
              </a:rPr>
              <a:t>실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47168" y="7596336"/>
            <a:ext cx="39609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1565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>
            <a:grpSpLocks noChangeAspect="1"/>
          </p:cNvGrpSpPr>
          <p:nvPr/>
        </p:nvGrpSpPr>
        <p:grpSpPr>
          <a:xfrm>
            <a:off x="725948" y="1459203"/>
            <a:ext cx="806490" cy="806490"/>
            <a:chOff x="1194811" y="1482756"/>
            <a:chExt cx="1152128" cy="1152128"/>
          </a:xfrm>
        </p:grpSpPr>
        <p:sp>
          <p:nvSpPr>
            <p:cNvPr id="18" name="타원 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617996" y="1537168"/>
            <a:ext cx="4963100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나에게 중요한 가치는 무엇인가요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정말로 중요하게 생각하는 가치는 무엇인지 써봅시다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692696" y="4716016"/>
            <a:ext cx="806490" cy="806490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584744" y="4847881"/>
            <a:ext cx="4777260" cy="1164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제각각 다른 모습의 강낭콩처럼 우리 반 친구들의 외모나 성격은 서로 다르지만 모두 다 소중한 생명입니다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이야기에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나오는 ‘씨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씨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씨’ 노래의 가사를 바꿔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친구들과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함께 불러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96325" y="3347864"/>
            <a:ext cx="4906099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201155" y="2600908"/>
            <a:ext cx="4901269" cy="617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TextBox 27"/>
          <p:cNvSpPr txBox="1"/>
          <p:nvPr/>
        </p:nvSpPr>
        <p:spPr>
          <a:xfrm>
            <a:off x="1374437" y="2588445"/>
            <a:ext cx="460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보기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 </a:t>
            </a:r>
            <a:r>
              <a:rPr lang="ko-KR" altLang="en-US" sz="1200" b="1" dirty="0">
                <a:solidFill>
                  <a:srgbClr val="144698"/>
                </a:solidFill>
              </a:rPr>
              <a:t>행복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믿음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용기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정직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아낌없이 </a:t>
            </a:r>
            <a:r>
              <a:rPr lang="ko-KR" altLang="en-US" sz="1200" b="1" dirty="0">
                <a:solidFill>
                  <a:srgbClr val="144698"/>
                </a:solidFill>
              </a:rPr>
              <a:t>베풀어라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         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진리가 </a:t>
            </a:r>
            <a:r>
              <a:rPr lang="ko-KR" altLang="en-US" sz="1200" b="1" dirty="0">
                <a:solidFill>
                  <a:srgbClr val="144698"/>
                </a:solidFill>
              </a:rPr>
              <a:t>아니면 따르지 마라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가족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공부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돈  등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196752" y="6160821"/>
            <a:ext cx="2018541" cy="2227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TextBox 38"/>
          <p:cNvSpPr txBox="1"/>
          <p:nvPr/>
        </p:nvSpPr>
        <p:spPr>
          <a:xfrm>
            <a:off x="1196752" y="6264766"/>
            <a:ext cx="1965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모습이 달라도</a:t>
            </a:r>
            <a:endParaRPr lang="ko-KR" altLang="en-US" sz="1200" b="1" dirty="0">
              <a:solidFill>
                <a:srgbClr val="144698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다르게 자라도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씨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씨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200" b="1" dirty="0">
                <a:solidFill>
                  <a:srgbClr val="144698"/>
                </a:solidFill>
              </a:rPr>
              <a:t>모두 똑같아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우리 </a:t>
            </a:r>
            <a:r>
              <a:rPr lang="ko-KR" altLang="en-US" sz="1200" b="1" dirty="0">
                <a:solidFill>
                  <a:srgbClr val="144698"/>
                </a:solidFill>
              </a:rPr>
              <a:t>모두 잘 클 수 있어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148620" y="6119773"/>
            <a:ext cx="1953804" cy="2268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TextBox 40"/>
          <p:cNvSpPr txBox="1"/>
          <p:nvPr/>
        </p:nvSpPr>
        <p:spPr>
          <a:xfrm>
            <a:off x="4046543" y="6223718"/>
            <a:ext cx="2139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en-US" altLang="ko-KR" sz="1200" b="1" dirty="0" smtClean="0">
                <a:solidFill>
                  <a:srgbClr val="144698"/>
                </a:solidFill>
              </a:rPr>
              <a:t>(</a:t>
            </a:r>
            <a:r>
              <a:rPr lang="en-US" altLang="ko-KR" sz="1200" b="1" dirty="0">
                <a:solidFill>
                  <a:srgbClr val="144698"/>
                </a:solidFill>
              </a:rPr>
              <a:t>①           )</a:t>
            </a:r>
            <a:r>
              <a:rPr lang="ko-KR" altLang="en-US" sz="1200" b="1" dirty="0">
                <a:solidFill>
                  <a:srgbClr val="144698"/>
                </a:solidFill>
              </a:rPr>
              <a:t>이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달라도</a:t>
            </a:r>
            <a:r>
              <a:rPr lang="ko-KR" altLang="en-US" sz="1200" b="1" dirty="0">
                <a:solidFill>
                  <a:srgbClr val="144698"/>
                </a:solidFill>
              </a:rPr>
              <a:t>	</a:t>
            </a:r>
          </a:p>
          <a:p>
            <a:pPr algn="ctr"/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다르게 자라도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r>
              <a:rPr lang="ko-KR" altLang="en-US" sz="1200" b="1" dirty="0">
                <a:solidFill>
                  <a:srgbClr val="144698"/>
                </a:solidFill>
              </a:rPr>
              <a:t>우리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200" b="1" dirty="0">
                <a:solidFill>
                  <a:srgbClr val="144698"/>
                </a:solidFill>
              </a:rPr>
              <a:t>모두 </a:t>
            </a:r>
            <a:r>
              <a:rPr lang="en-US" altLang="ko-KR" sz="1200" b="1" dirty="0">
                <a:solidFill>
                  <a:srgbClr val="144698"/>
                </a:solidFill>
              </a:rPr>
              <a:t>(②            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)</a:t>
            </a:r>
          </a:p>
          <a:p>
            <a:pPr algn="ctr"/>
            <a:r>
              <a:rPr lang="ko-KR" altLang="en-US" sz="1200" b="1" dirty="0" smtClean="0">
                <a:solidFill>
                  <a:srgbClr val="144698"/>
                </a:solidFill>
              </a:rPr>
              <a:t>우리 </a:t>
            </a:r>
            <a:r>
              <a:rPr lang="ko-KR" altLang="en-US" sz="1200" b="1" dirty="0">
                <a:solidFill>
                  <a:srgbClr val="144698"/>
                </a:solidFill>
              </a:rPr>
              <a:t>모두 잘 클 수 있어</a:t>
            </a:r>
            <a:r>
              <a:rPr lang="en-US" altLang="ko-KR" sz="1200" b="1" dirty="0">
                <a:solidFill>
                  <a:srgbClr val="144698"/>
                </a:solidFill>
              </a:rPr>
              <a:t>.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3327233" y="7345995"/>
            <a:ext cx="649533" cy="299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69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633214" y="1896481"/>
            <a:ext cx="806490" cy="806490"/>
            <a:chOff x="1194811" y="1482756"/>
            <a:chExt cx="1152128" cy="1152128"/>
          </a:xfrm>
        </p:grpSpPr>
        <p:sp>
          <p:nvSpPr>
            <p:cNvPr id="51" name="타원 50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1532453" y="2244899"/>
            <a:ext cx="5151376" cy="1164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모양이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제각각인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강낭콩처럼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우리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반 친구들도 각자 다른 모습과 다른 성격을 가지고 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강낭콩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그림에 나와 우리 반 친구들의 얼굴을 그려서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서로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다른 우리 반 친구들이 함께 하는 강낭콩 콩깍지를 꾸며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pic>
        <p:nvPicPr>
          <p:cNvPr id="2050" name="Picture 2" descr="E:\졸업작품\교육용교재\이미지\ㅁㅁㅁㅁㅁㅁ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5" y="4211960"/>
            <a:ext cx="58197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2152419" y="2049852"/>
            <a:ext cx="819965" cy="806490"/>
            <a:chOff x="1024096" y="2564901"/>
            <a:chExt cx="1171378" cy="1152127"/>
          </a:xfrm>
        </p:grpSpPr>
        <p:sp>
          <p:nvSpPr>
            <p:cNvPr id="20" name="타원 19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548680" y="4211960"/>
            <a:ext cx="806490" cy="806490"/>
            <a:chOff x="1194811" y="1482756"/>
            <a:chExt cx="1152128" cy="1152128"/>
          </a:xfrm>
        </p:grpSpPr>
        <p:sp>
          <p:nvSpPr>
            <p:cNvPr id="45" name="타원 4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364518" y="4393223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모든 친구들은 다 소중하다고 말하면서도 나보다 조금 느리고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공부를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못하는 친구에게 무시하는 말이나 부정적인 말을 한 적이 있었나요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그런 경험이 있다면 이야기해 보고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왜 그랬는지 이유를 말해봅시다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377151" y="3059832"/>
            <a:ext cx="505425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반 친구들이 </a:t>
            </a:r>
            <a:endParaRPr lang="en-US" altLang="ko-KR" sz="1600" b="1" dirty="0" smtClean="0">
              <a:solidFill>
                <a:schemeClr val="accent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이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문제를 해결해 나갈 수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있는 방법을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생각해 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811188" y="1162237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과학 시간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강낭콩 싹을 키우는 조건을 실험하고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있는 민아네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반에서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물을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주지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말아야 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강낭콩 접시에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누군가가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계속 물을 주는 사건이 발생합니다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64108" y="2345584"/>
            <a:ext cx="345842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이가 생명은 다 소중하다며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모든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강낭콩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접시에 물을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438615" y="5738531"/>
            <a:ext cx="4861991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364518" y="5378491"/>
            <a:ext cx="540060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rPr>
              <a:t>▶</a:t>
            </a: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나의 경험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40704" y="7322707"/>
            <a:ext cx="4861991" cy="1267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1366607" y="6962667"/>
            <a:ext cx="540060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▶</a:t>
            </a: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그렇게 말한 이유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811188" y="1822364"/>
            <a:ext cx="16292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알고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보니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지적 발달이 느린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546737" y="1438409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445976" y="1619672"/>
            <a:ext cx="5151376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어떻게 하면 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반 친구들이 과학실험을 잘 끝낼 수 있을까요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좋은 방법을 생각해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546737" y="4788024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445976" y="4969287"/>
            <a:ext cx="515137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</a:rPr>
              <a:t>과학 실험을 처음 계획대로 계속 한다면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이를 </a:t>
            </a:r>
            <a:r>
              <a:rPr lang="ko-KR" altLang="en-US" sz="1200" b="1" dirty="0">
                <a:solidFill>
                  <a:schemeClr val="tx2"/>
                </a:solidFill>
              </a:rPr>
              <a:t>이해시킬 필요가 있습니다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</a:rPr>
              <a:t>승현이가 </a:t>
            </a:r>
            <a:r>
              <a:rPr lang="ko-KR" altLang="en-US" sz="1200" b="1" dirty="0">
                <a:solidFill>
                  <a:schemeClr val="tx2"/>
                </a:solidFill>
              </a:rPr>
              <a:t>기분 나쁘지 않도록 승현이를 설득하는 글을 써 봅시다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531461" y="6012160"/>
            <a:ext cx="4705852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531461" y="2416804"/>
            <a:ext cx="4705851" cy="427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TextBox 30"/>
          <p:cNvSpPr txBox="1"/>
          <p:nvPr/>
        </p:nvSpPr>
        <p:spPr>
          <a:xfrm>
            <a:off x="1531461" y="2476418"/>
            <a:ext cx="4192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r>
              <a:rPr lang="ko-KR" altLang="en-US" sz="1200" b="1" dirty="0">
                <a:solidFill>
                  <a:srgbClr val="144698"/>
                </a:solidFill>
              </a:rPr>
              <a:t>예시 </a:t>
            </a:r>
            <a:r>
              <a:rPr lang="en-US" altLang="ko-KR" sz="1200" b="1" dirty="0">
                <a:solidFill>
                  <a:srgbClr val="144698"/>
                </a:solidFill>
              </a:rPr>
              <a:t>) </a:t>
            </a:r>
            <a:r>
              <a:rPr lang="ko-KR" altLang="en-US" sz="1200" b="1" dirty="0">
                <a:solidFill>
                  <a:srgbClr val="144698"/>
                </a:solidFill>
              </a:rPr>
              <a:t>옆 반에서 실험한 강낭콩 접시를 빌려 관찰한다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531460" y="2978743"/>
            <a:ext cx="4705851" cy="1593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738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476672" y="1547664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389440" y="1627743"/>
            <a:ext cx="5151376" cy="125694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</a:rPr>
              <a:t>실험보다 모든 생명을 소중히 여기는 것에 가치를 두었습니다</a:t>
            </a:r>
            <a:r>
              <a:rPr lang="en-US" altLang="ko-KR" sz="1200" b="1" dirty="0">
                <a:solidFill>
                  <a:schemeClr val="tx2"/>
                </a:solidFill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</a:rPr>
              <a:t>나에게 중요한 가치는 무엇인가요</a:t>
            </a:r>
            <a:r>
              <a:rPr lang="en-US" altLang="ko-KR" sz="1200" b="1" dirty="0">
                <a:solidFill>
                  <a:schemeClr val="tx2"/>
                </a:solidFill>
              </a:rPr>
              <a:t>?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1200" b="1" dirty="0">
                <a:solidFill>
                  <a:schemeClr val="tx2"/>
                </a:solidFill>
              </a:rPr>
              <a:t>정말로 중요하게 생각하는 가치는 무엇인지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그 </a:t>
            </a:r>
            <a:r>
              <a:rPr lang="ko-KR" altLang="en-US" sz="1200" b="1" dirty="0">
                <a:solidFill>
                  <a:schemeClr val="tx2"/>
                </a:solidFill>
              </a:rPr>
              <a:t>이유는 무엇인지 나의 가치 사전을 꾸며 봅시다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484784" y="3517380"/>
            <a:ext cx="4917082" cy="600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549880" y="3493621"/>
            <a:ext cx="72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&lt;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보기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&gt;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pic>
        <p:nvPicPr>
          <p:cNvPr id="36" name="Picture 2" descr="E:\졸업작품\교육용교재\이미지\noname01ㅋㅋㅋㅋㅋ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469427"/>
            <a:ext cx="4917082" cy="34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69239" y="349362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</a:rPr>
              <a:t>행복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믿음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용기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정직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아낌없이 </a:t>
            </a:r>
            <a:r>
              <a:rPr lang="ko-KR" altLang="en-US" sz="1200" b="1" dirty="0">
                <a:solidFill>
                  <a:srgbClr val="144698"/>
                </a:solidFill>
              </a:rPr>
              <a:t>베풀어라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</a:rPr>
              <a:t>진리가 </a:t>
            </a:r>
            <a:r>
              <a:rPr lang="ko-KR" altLang="en-US" sz="1200" b="1" dirty="0">
                <a:solidFill>
                  <a:srgbClr val="144698"/>
                </a:solidFill>
              </a:rPr>
              <a:t>아니면 따르지 마라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가족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공부</a:t>
            </a:r>
            <a:r>
              <a:rPr lang="en-US" altLang="ko-KR" sz="1200" b="1" dirty="0">
                <a:solidFill>
                  <a:srgbClr val="144698"/>
                </a:solidFill>
              </a:rPr>
              <a:t>, </a:t>
            </a:r>
            <a:r>
              <a:rPr lang="ko-KR" altLang="en-US" sz="1200" b="1" dirty="0">
                <a:solidFill>
                  <a:srgbClr val="144698"/>
                </a:solidFill>
              </a:rPr>
              <a:t>돈  등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714030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401432" y="1895293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짝이 생각하는 소중한 가치에 대해 알아봅시다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짝이 그 가치를 소중히 하는 이유도 물어봅시다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1431953" y="3003905"/>
            <a:ext cx="4789603" cy="3944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520515" y="3130634"/>
            <a:ext cx="300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▶짝이 </a:t>
            </a:r>
            <a:r>
              <a:rPr lang="ko-KR" altLang="en-US" sz="1200" b="1" dirty="0">
                <a:solidFill>
                  <a:srgbClr val="144698"/>
                </a:solidFill>
              </a:rPr>
              <a:t>소중히 생각하는 가치 </a:t>
            </a:r>
            <a:r>
              <a:rPr lang="en-US" altLang="ko-KR" sz="1200" b="1" dirty="0">
                <a:solidFill>
                  <a:srgbClr val="144698"/>
                </a:solidFill>
              </a:rPr>
              <a:t>: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3237" y="4617346"/>
            <a:ext cx="300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144698"/>
                </a:solidFill>
              </a:rPr>
              <a:t>▶그 가치를 소중히 하는 이유 </a:t>
            </a:r>
            <a:r>
              <a:rPr lang="en-US" altLang="ko-KR" sz="1200" b="1" dirty="0">
                <a:solidFill>
                  <a:srgbClr val="144698"/>
                </a:solidFill>
              </a:rPr>
              <a:t>: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127491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6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40768" y="1430071"/>
            <a:ext cx="515137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‘말의 힘’이라는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다큐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영상을 보고 말이 가진 힘을 살펴봅시다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593290" y="2113408"/>
            <a:ext cx="5980312" cy="296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3926" y="2161412"/>
            <a:ext cx="5879675" cy="29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r>
              <a:rPr lang="en-US" altLang="ko-KR" sz="1200" b="1" dirty="0">
                <a:solidFill>
                  <a:srgbClr val="144698"/>
                </a:solidFill>
              </a:rPr>
              <a:t>&lt;</a:t>
            </a:r>
            <a:r>
              <a:rPr lang="ko-KR" altLang="en-US" sz="1200" b="1" dirty="0" err="1">
                <a:solidFill>
                  <a:srgbClr val="144698"/>
                </a:solidFill>
              </a:rPr>
              <a:t>다큐</a:t>
            </a:r>
            <a:r>
              <a:rPr lang="ko-KR" altLang="en-US" sz="1200" b="1" dirty="0">
                <a:solidFill>
                  <a:srgbClr val="144698"/>
                </a:solidFill>
              </a:rPr>
              <a:t> 영상 ‘말의 힘’</a:t>
            </a:r>
            <a:r>
              <a:rPr lang="en-US" altLang="ko-KR" sz="1200" b="1" dirty="0">
                <a:solidFill>
                  <a:srgbClr val="144698"/>
                </a:solidFill>
              </a:rPr>
              <a:t>&gt;  </a:t>
            </a:r>
          </a:p>
          <a:p>
            <a:r>
              <a:rPr lang="en-US" altLang="ko-KR" sz="1100" b="1" dirty="0">
                <a:solidFill>
                  <a:srgbClr val="144698"/>
                </a:solidFill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말이 </a:t>
            </a:r>
            <a:r>
              <a:rPr lang="ko-KR" altLang="en-US" sz="1100" b="1" dirty="0">
                <a:solidFill>
                  <a:srgbClr val="144698"/>
                </a:solidFill>
              </a:rPr>
              <a:t>씨가 된다는 말이 있듯이 무심코 뱉은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말 </a:t>
            </a:r>
            <a:r>
              <a:rPr lang="ko-KR" altLang="en-US" sz="1100" b="1" dirty="0">
                <a:solidFill>
                  <a:srgbClr val="144698"/>
                </a:solidFill>
              </a:rPr>
              <a:t>한 마디 속에는 엄청난 힘이 숨어 있습니다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말의 </a:t>
            </a:r>
            <a:r>
              <a:rPr lang="ko-KR" altLang="en-US" sz="1100" b="1" dirty="0">
                <a:solidFill>
                  <a:srgbClr val="144698"/>
                </a:solidFill>
              </a:rPr>
              <a:t>힘에 대한 실험이 방송국에서 있었습니다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막 </a:t>
            </a:r>
            <a:r>
              <a:rPr lang="ko-KR" altLang="en-US" sz="1100" b="1" dirty="0">
                <a:solidFill>
                  <a:srgbClr val="144698"/>
                </a:solidFill>
              </a:rPr>
              <a:t>지은 쌀밥이 담긴 두 병 중 한 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병에는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 </a:t>
            </a:r>
            <a:r>
              <a:rPr lang="ko-KR" altLang="en-US" sz="1100" b="1" dirty="0">
                <a:solidFill>
                  <a:srgbClr val="144698"/>
                </a:solidFill>
              </a:rPr>
              <a:t>“고맙습니다</a:t>
            </a:r>
            <a:r>
              <a:rPr lang="en-US" altLang="ko-KR" sz="1100" b="1" dirty="0">
                <a:solidFill>
                  <a:srgbClr val="144698"/>
                </a:solidFill>
              </a:rPr>
              <a:t>.”, “</a:t>
            </a:r>
            <a:r>
              <a:rPr lang="ko-KR" altLang="en-US" sz="1100" b="1" dirty="0">
                <a:solidFill>
                  <a:srgbClr val="144698"/>
                </a:solidFill>
              </a:rPr>
              <a:t>사랑해</a:t>
            </a:r>
            <a:r>
              <a:rPr lang="en-US" altLang="ko-KR" sz="1100" b="1" dirty="0">
                <a:solidFill>
                  <a:srgbClr val="144698"/>
                </a:solidFill>
              </a:rPr>
              <a:t>.” </a:t>
            </a:r>
            <a:r>
              <a:rPr lang="ko-KR" altLang="en-US" sz="1100" b="1" dirty="0">
                <a:solidFill>
                  <a:srgbClr val="144698"/>
                </a:solidFill>
              </a:rPr>
              <a:t>등의 긍정적인 말을</a:t>
            </a:r>
            <a:r>
              <a:rPr lang="en-US" altLang="ko-KR" sz="1100" b="1" dirty="0">
                <a:solidFill>
                  <a:srgbClr val="144698"/>
                </a:solidFill>
              </a:rPr>
              <a:t>,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나머지 </a:t>
            </a:r>
            <a:r>
              <a:rPr lang="ko-KR" altLang="en-US" sz="1100" b="1" dirty="0">
                <a:solidFill>
                  <a:srgbClr val="144698"/>
                </a:solidFill>
              </a:rPr>
              <a:t>한 병에는  “짜증나</a:t>
            </a:r>
            <a:r>
              <a:rPr lang="en-US" altLang="ko-KR" sz="1100" b="1" dirty="0">
                <a:solidFill>
                  <a:srgbClr val="144698"/>
                </a:solidFill>
              </a:rPr>
              <a:t>.”, “</a:t>
            </a:r>
            <a:r>
              <a:rPr lang="ko-KR" altLang="en-US" sz="1100" b="1" dirty="0">
                <a:solidFill>
                  <a:srgbClr val="144698"/>
                </a:solidFill>
              </a:rPr>
              <a:t>미워</a:t>
            </a:r>
            <a:r>
              <a:rPr lang="en-US" altLang="ko-KR" sz="1100" b="1" dirty="0">
                <a:solidFill>
                  <a:srgbClr val="144698"/>
                </a:solidFill>
              </a:rPr>
              <a:t>.” </a:t>
            </a:r>
            <a:r>
              <a:rPr lang="ko-KR" altLang="en-US" sz="1100" b="1" dirty="0">
                <a:solidFill>
                  <a:srgbClr val="144698"/>
                </a:solidFill>
              </a:rPr>
              <a:t>등의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부정적인 </a:t>
            </a:r>
            <a:r>
              <a:rPr lang="ko-KR" altLang="en-US" sz="1100" b="1" dirty="0">
                <a:solidFill>
                  <a:srgbClr val="144698"/>
                </a:solidFill>
              </a:rPr>
              <a:t>말을 계속 해주었습니다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144698"/>
                </a:solidFill>
              </a:rPr>
              <a:t>4</a:t>
            </a:r>
            <a:r>
              <a:rPr lang="ko-KR" altLang="en-US" sz="1100" b="1" dirty="0">
                <a:solidFill>
                  <a:srgbClr val="144698"/>
                </a:solidFill>
              </a:rPr>
              <a:t>주간의 실험이 끝난 뒤 두 병에 담긴 쌀밥에는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믿기 </a:t>
            </a:r>
            <a:r>
              <a:rPr lang="ko-KR" altLang="en-US" sz="1100" b="1" dirty="0">
                <a:solidFill>
                  <a:srgbClr val="144698"/>
                </a:solidFill>
              </a:rPr>
              <a:t>힘들 정도로 큰 차이가 생겼습니다</a:t>
            </a:r>
            <a:r>
              <a:rPr lang="en-US" altLang="ko-KR" sz="1100" b="1" dirty="0">
                <a:solidFill>
                  <a:srgbClr val="144698"/>
                </a:solidFill>
              </a:rPr>
              <a:t>.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좋은 </a:t>
            </a:r>
            <a:r>
              <a:rPr lang="ko-KR" altLang="en-US" sz="1100" b="1" dirty="0">
                <a:solidFill>
                  <a:srgbClr val="144698"/>
                </a:solidFill>
              </a:rPr>
              <a:t>말</a:t>
            </a:r>
            <a:r>
              <a:rPr lang="en-US" altLang="ko-KR" sz="1100" b="1" dirty="0">
                <a:solidFill>
                  <a:srgbClr val="144698"/>
                </a:solidFill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</a:rPr>
              <a:t>긍정적인 말을 해준 밥에는 하얀 곰팡이가 많이 생기고 구수한 냄새가 났으나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나쁜 </a:t>
            </a:r>
            <a:r>
              <a:rPr lang="ko-KR" altLang="en-US" sz="1100" b="1" dirty="0">
                <a:solidFill>
                  <a:srgbClr val="144698"/>
                </a:solidFill>
              </a:rPr>
              <a:t>말</a:t>
            </a:r>
            <a:r>
              <a:rPr lang="en-US" altLang="ko-KR" sz="1100" b="1" dirty="0">
                <a:solidFill>
                  <a:srgbClr val="144698"/>
                </a:solidFill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</a:rPr>
              <a:t>부정적인 말을 해준 밥에는 검은 곰팡이가 많이 생기고 좋지 않은 냄새가 나는 등 </a:t>
            </a:r>
            <a:endParaRPr lang="en-US" altLang="ko-KR" sz="1100" b="1" dirty="0" smtClean="0">
              <a:solidFill>
                <a:srgbClr val="14469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</a:rPr>
              <a:t>밥이 </a:t>
            </a:r>
            <a:r>
              <a:rPr lang="ko-KR" altLang="en-US" sz="1100" b="1" dirty="0">
                <a:solidFill>
                  <a:srgbClr val="144698"/>
                </a:solidFill>
              </a:rPr>
              <a:t>썩어버렸습니다</a:t>
            </a:r>
            <a:r>
              <a:rPr lang="en-US" altLang="ko-KR" sz="1100" b="1" dirty="0">
                <a:solidFill>
                  <a:srgbClr val="144698"/>
                </a:solidFill>
              </a:rPr>
              <a:t>.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8" name="Picture 2" descr="E:\졸업작품\교육용교재\이미지\ㅣㅣㅏㅣㅏ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23" y="2433625"/>
            <a:ext cx="2639316" cy="19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제목 1"/>
          <p:cNvSpPr txBox="1">
            <a:spLocks/>
          </p:cNvSpPr>
          <p:nvPr/>
        </p:nvSpPr>
        <p:spPr>
          <a:xfrm>
            <a:off x="540693" y="5196463"/>
            <a:ext cx="58287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평소에 나는 무심코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스스로에게나 다른 사람들에게 나쁜 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부정적인 말을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하진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않았나요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자주 하는 부정적인 말들을 생각해보고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이를 긍정적인 말로 바꾸어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0" name="오른쪽 화살표 39"/>
          <p:cNvSpPr/>
          <p:nvPr/>
        </p:nvSpPr>
        <p:spPr>
          <a:xfrm>
            <a:off x="3482473" y="6681402"/>
            <a:ext cx="288032" cy="299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606409" y="6204377"/>
            <a:ext cx="2710289" cy="1109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3870808" y="6204377"/>
            <a:ext cx="2710289" cy="1109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3482473" y="7929345"/>
            <a:ext cx="288032" cy="299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06409" y="7452320"/>
            <a:ext cx="2710289" cy="1109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870808" y="7452320"/>
            <a:ext cx="2710289" cy="1109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620688" y="1246454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7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620688" y="2267744"/>
            <a:ext cx="208552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긍정적인 말을 사용하면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어떤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좋은 점들이 있을까요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다음의 광고를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패러디 하여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광고를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꾸며 봅시다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35" name="Picture 2" descr="E:\졸업작품\교육용교재\이미지\ㅁㄷㄿㅍㅊㅊ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90" y="336360"/>
            <a:ext cx="2584307" cy="34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졸업작품\교육용교재\이미지\222222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9" y="3987505"/>
            <a:ext cx="3552128" cy="47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오른쪽 화살표 36"/>
          <p:cNvSpPr/>
          <p:nvPr/>
        </p:nvSpPr>
        <p:spPr>
          <a:xfrm flipH="1">
            <a:off x="3467493" y="3617950"/>
            <a:ext cx="350911" cy="299754"/>
          </a:xfrm>
          <a:prstGeom prst="right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졸업작품\교육용교재\이미지\승현이와강낭콩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b="1"/>
          <a:stretch/>
        </p:blipFill>
        <p:spPr bwMode="auto">
          <a:xfrm>
            <a:off x="2045002" y="3548000"/>
            <a:ext cx="4103657" cy="22700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988840" y="5877706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승현이와 강낭콩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8974" y="1753522"/>
            <a:ext cx="5242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강낭콩에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일주일 동안 </a:t>
            </a:r>
            <a:r>
              <a:rPr lang="ko-KR" altLang="en-US" sz="1200" b="1" dirty="0">
                <a:solidFill>
                  <a:schemeClr val="tx2"/>
                </a:solidFill>
              </a:rPr>
              <a:t>물주기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승현이가 물을 주지 말아야 할 강낭콩 접시에</a:t>
            </a:r>
            <a:r>
              <a:rPr lang="en-US" altLang="ko-KR" sz="1200" b="1" dirty="0">
                <a:solidFill>
                  <a:schemeClr val="tx2"/>
                </a:solidFill>
              </a:rPr>
              <a:t>(2,3</a:t>
            </a:r>
            <a:r>
              <a:rPr lang="ko-KR" altLang="en-US" sz="1200" b="1" dirty="0">
                <a:solidFill>
                  <a:schemeClr val="tx2"/>
                </a:solidFill>
              </a:rPr>
              <a:t>번째 접시에</a:t>
            </a:r>
            <a:r>
              <a:rPr lang="en-US" altLang="ko-KR" sz="1200" b="1" dirty="0">
                <a:solidFill>
                  <a:schemeClr val="tx2"/>
                </a:solidFill>
              </a:rPr>
              <a:t>)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물을 </a:t>
            </a:r>
            <a:r>
              <a:rPr lang="ko-KR" altLang="en-US" sz="1200" b="1" dirty="0">
                <a:solidFill>
                  <a:schemeClr val="tx2"/>
                </a:solidFill>
              </a:rPr>
              <a:t>주어서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좀 못생기고 조금 다르게 생겼어도 모두 소중한 생명이라고 생각해서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</a:t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콩이 </a:t>
            </a:r>
            <a:r>
              <a:rPr lang="ko-KR" altLang="en-US" sz="1200" b="1" dirty="0">
                <a:solidFill>
                  <a:schemeClr val="tx2"/>
                </a:solidFill>
              </a:rPr>
              <a:t>물을 못 먹어서 아파하므로 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선생님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자라지 못한 강낭콩도 다시 잘 키워보게 해주세요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42346" y="1753523"/>
            <a:ext cx="893621" cy="1718612"/>
            <a:chOff x="1868267" y="2990622"/>
            <a:chExt cx="893621" cy="171861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71861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60551" y="3833508"/>
            <a:ext cx="857213" cy="1422858"/>
            <a:chOff x="1904675" y="2990623"/>
            <a:chExt cx="857213" cy="142285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3"/>
              <a:ext cx="857213" cy="142285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98974" y="3814752"/>
            <a:ext cx="4876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사랑해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좋아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예쁘다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같이 놀자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고마워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잘했어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힘내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도와줄게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할 수 있어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--&gt;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최고야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자기의 경험을 자유롭게 발표한다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친구들의 얼굴을 그려보면서 생김새와 성격이 서로 달라도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모두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소중하다는 것을 생각해보도록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974" y="1753522"/>
            <a:ext cx="4876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승현이가 물을 주지 말아야 할 강낭콩 접시에</a:t>
            </a:r>
            <a:r>
              <a:rPr lang="en-US" altLang="ko-KR" sz="1200" b="1" dirty="0">
                <a:solidFill>
                  <a:schemeClr val="tx2"/>
                </a:solidFill>
              </a:rPr>
              <a:t>(2,3</a:t>
            </a:r>
            <a:r>
              <a:rPr lang="ko-KR" altLang="en-US" sz="1200" b="1" dirty="0">
                <a:solidFill>
                  <a:schemeClr val="tx2"/>
                </a:solidFill>
              </a:rPr>
              <a:t>번째 접시에</a:t>
            </a:r>
            <a:r>
              <a:rPr lang="en-US" altLang="ko-KR" sz="1200" b="1" dirty="0">
                <a:solidFill>
                  <a:schemeClr val="tx2"/>
                </a:solidFill>
              </a:rPr>
              <a:t>) </a:t>
            </a:r>
            <a:r>
              <a:rPr lang="ko-KR" altLang="en-US" sz="1200" b="1" dirty="0">
                <a:solidFill>
                  <a:schemeClr val="tx2"/>
                </a:solidFill>
              </a:rPr>
              <a:t>물을 주어서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좀 못생기고 조금 다르게 생겼어도 모두 소중한 생명이라고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생각했기 </a:t>
            </a:r>
            <a:r>
              <a:rPr lang="ko-KR" altLang="en-US" sz="1200" b="1" dirty="0">
                <a:solidFill>
                  <a:schemeClr val="tx2"/>
                </a:solidFill>
              </a:rPr>
              <a:t>때문에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강낭콩의 생김새만 보고 차별을 하였던 점을 떠올리고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반성을 </a:t>
            </a:r>
            <a:r>
              <a:rPr lang="ko-KR" altLang="en-US" sz="1200" b="1" dirty="0">
                <a:solidFill>
                  <a:schemeClr val="tx2"/>
                </a:solidFill>
              </a:rPr>
              <a:t>하였다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선생님께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말씀 드려서 </a:t>
            </a:r>
            <a:r>
              <a:rPr lang="ko-KR" altLang="en-US" sz="1200" b="1" dirty="0">
                <a:solidFill>
                  <a:schemeClr val="tx2"/>
                </a:solidFill>
              </a:rPr>
              <a:t>나머지 자라지 못한 강낭콩도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다시 </a:t>
            </a:r>
            <a:r>
              <a:rPr lang="ko-KR" altLang="en-US" sz="1200" b="1" dirty="0">
                <a:solidFill>
                  <a:schemeClr val="tx2"/>
                </a:solidFill>
              </a:rPr>
              <a:t>잘 키울 수 있게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부탁 드리기로 </a:t>
            </a:r>
            <a:r>
              <a:rPr lang="ko-KR" altLang="en-US" sz="1200" b="1" dirty="0">
                <a:solidFill>
                  <a:schemeClr val="tx2"/>
                </a:solidFill>
              </a:rPr>
              <a:t>하였다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42346" y="1753522"/>
            <a:ext cx="893621" cy="2244759"/>
            <a:chOff x="1868267" y="2990621"/>
            <a:chExt cx="893621" cy="22447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857213" cy="2244759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60551" y="4350904"/>
            <a:ext cx="857213" cy="2741376"/>
            <a:chOff x="1904675" y="2990622"/>
            <a:chExt cx="857213" cy="27413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직사각형 23"/>
            <p:cNvSpPr/>
            <p:nvPr/>
          </p:nvSpPr>
          <p:spPr>
            <a:xfrm>
              <a:off x="1904675" y="2990622"/>
              <a:ext cx="857213" cy="274137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98974" y="4332149"/>
            <a:ext cx="5359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못생겼다고 물도 못 먹고 햇빛도 못 보게 되어 슬프고 우울해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못생겼다고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소중히 여겨주지 않는 민아가 미워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모두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다 소중한 생명인데 생긴 것으로 차별대우 하다니 기분 나빠 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생명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자신이 소중하게 생각하는 가치를 낱말이나 격언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속담 등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자유로운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방법으로 써보도록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①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성격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얼굴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잘하는 것 등                                                  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② 소중해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비슷해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친해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○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반이야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같은 친구들이야 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친구들의 얼굴을 그려보면서 생김새와 성격이 서로 달라도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모두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소중하다는 것을 생각해보도록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1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974" y="1753522"/>
            <a:ext cx="53590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자기의 경험을 자유롭게 발표하도록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각자 집에서 강낭콩을 키워보는 실험을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옆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반이랑 공동 실험을 해서 우리 반에서는 첫 번째 접시 강낭콩을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다른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반에서는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2, 3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번째 접시 강낭콩을 키우도록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백과사전이나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인터넷 검색 등을 통해 실험 결과를 알아본다 등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자기의 경험을 자유롭게 발표하도록 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spc="-90" dirty="0" smtClean="0">
                <a:solidFill>
                  <a:schemeClr val="tx2"/>
                </a:solidFill>
                <a:latin typeface="+mn-ea"/>
              </a:rPr>
              <a:t>4-5.</a:t>
            </a:r>
            <a:endParaRPr lang="en-US" altLang="ko-KR" sz="1200" b="1" spc="-9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공부도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못하는 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해봤자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안 될걸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--&gt;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힘내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넌 잘할 수 있어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해낼 거야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가능성이 있어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너 정말 못생겼구나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너 웃기게 생겼어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--&gt;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넌 개성 있는 얼굴이야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너만의 매력이 있어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                                                                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저리 가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꺼져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spc="-50" dirty="0" smtClean="0">
                <a:solidFill>
                  <a:schemeClr val="tx2"/>
                </a:solidFill>
                <a:latin typeface="+mn-ea"/>
              </a:rPr>
              <a:t>--&gt; </a:t>
            </a:r>
            <a:r>
              <a:rPr lang="ko-KR" altLang="en-US" sz="1200" b="1" spc="-50" dirty="0">
                <a:solidFill>
                  <a:schemeClr val="tx2"/>
                </a:solidFill>
                <a:latin typeface="+mn-ea"/>
              </a:rPr>
              <a:t>나 기분이 좋지 않으니 나중에 얘기해도 될까</a:t>
            </a:r>
            <a:r>
              <a:rPr lang="en-US" altLang="ko-KR" sz="1200" b="1" spc="-50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spc="-50" dirty="0">
                <a:solidFill>
                  <a:schemeClr val="tx2"/>
                </a:solidFill>
                <a:latin typeface="+mn-ea"/>
              </a:rPr>
              <a:t>나 잠깐 혼자 있고 싶어</a:t>
            </a:r>
            <a:r>
              <a:rPr lang="en-US" altLang="ko-KR" sz="1200" b="1" spc="-5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뭐야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 것 밖에 못해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---&gt;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했어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조금만 더 하면 잘 할 수 있겠다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도와줄게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등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친구와 친해지고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마음이 따뜻해지고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존중하는 마음이 생기고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긍정적인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마음이 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자신감 없는 친구를 격려할 수 있고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웃는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일이 많아지고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예쁜 말투를 갖게 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우정이 깊어지고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등</a:t>
            </a:r>
            <a:endParaRPr lang="ko-KR" altLang="en-US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42346" y="1753522"/>
            <a:ext cx="893621" cy="5626790"/>
            <a:chOff x="1868267" y="2990621"/>
            <a:chExt cx="893621" cy="562679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857213" cy="562679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25316" y="3419872"/>
            <a:ext cx="454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짝이 소중하게 생각하는 가치와 이유를 발표하도록 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사람들마다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소중히 여기는 가치가 다르다는 것을 이해하고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이를 서로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존중해주어야 함을 알도록 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49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>
            <a:grpSpLocks noChangeAspect="1"/>
          </p:cNvGrpSpPr>
          <p:nvPr/>
        </p:nvGrpSpPr>
        <p:grpSpPr>
          <a:xfrm>
            <a:off x="2420888" y="2843808"/>
            <a:ext cx="819965" cy="806490"/>
            <a:chOff x="1024096" y="2564901"/>
            <a:chExt cx="1171378" cy="1152127"/>
          </a:xfrm>
        </p:grpSpPr>
        <p:sp>
          <p:nvSpPr>
            <p:cNvPr id="59" name="타원 58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748634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56792" y="5012158"/>
            <a:ext cx="477726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과학실험에서 </a:t>
            </a: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역할은 무엇인가요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1602026" y="5637386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1051978" y="3788447"/>
            <a:ext cx="48707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반 친구들은 이 문제를 어떻게 해결할까요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1052736" y="2489847"/>
            <a:ext cx="5559235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알고 보니 공부하는 것이 조금 느리고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생각주머니가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작은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55" name="그룹 54"/>
          <p:cNvGrpSpPr>
            <a:grpSpLocks noChangeAspect="1"/>
          </p:cNvGrpSpPr>
          <p:nvPr/>
        </p:nvGrpSpPr>
        <p:grpSpPr>
          <a:xfrm>
            <a:off x="404664" y="1416622"/>
            <a:ext cx="819965" cy="806490"/>
            <a:chOff x="1024096" y="2564904"/>
            <a:chExt cx="1171378" cy="1152128"/>
          </a:xfrm>
        </p:grpSpPr>
        <p:sp>
          <p:nvSpPr>
            <p:cNvPr id="56" name="타원 5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</a:t>
              </a:r>
              <a:r>
                <a:rPr lang="ko-KR" altLang="en-US" sz="2000" b="1" dirty="0">
                  <a:solidFill>
                    <a:schemeClr val="tx2"/>
                  </a:solidFill>
                </a:rPr>
                <a:t>아</a:t>
              </a: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052736" y="1729136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네 반에서는 강낭콩 싹 키우기 실험을 하고 있었습니다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그런데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물을 주면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안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되는 강낭콩에 누군가가 계속 물을 주었습니다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3068960" y="3122548"/>
            <a:ext cx="31020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모든 강낭콩에 물을 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4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그룹 31"/>
          <p:cNvGrpSpPr>
            <a:grpSpLocks noChangeAspect="1"/>
          </p:cNvGrpSpPr>
          <p:nvPr/>
        </p:nvGrpSpPr>
        <p:grpSpPr>
          <a:xfrm>
            <a:off x="725948" y="4751641"/>
            <a:ext cx="806490" cy="806490"/>
            <a:chOff x="1194811" y="1482756"/>
            <a:chExt cx="1152128" cy="1152128"/>
          </a:xfrm>
        </p:grpSpPr>
        <p:sp>
          <p:nvSpPr>
            <p:cNvPr id="33" name="타원 3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제목 1"/>
          <p:cNvSpPr txBox="1">
            <a:spLocks/>
          </p:cNvSpPr>
          <p:nvPr/>
        </p:nvSpPr>
        <p:spPr>
          <a:xfrm>
            <a:off x="1546746" y="5046439"/>
            <a:ext cx="477726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이에게 왜 화가 났나요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663230" y="5637386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2420888" y="2843808"/>
            <a:ext cx="819965" cy="806490"/>
            <a:chOff x="1024096" y="2564901"/>
            <a:chExt cx="1171378" cy="1152127"/>
          </a:xfrm>
        </p:grpSpPr>
        <p:sp>
          <p:nvSpPr>
            <p:cNvPr id="23" name="타원 22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051978" y="3788447"/>
            <a:ext cx="48707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반 친구들은 이 문제를 어떻게 해결할까요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052736" y="2489847"/>
            <a:ext cx="5559235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알고 보니 공부하는 것이 조금 느리고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생각주머니가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작은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404664" y="1416622"/>
            <a:ext cx="819965" cy="806490"/>
            <a:chOff x="1024096" y="2564904"/>
            <a:chExt cx="1171378" cy="1152128"/>
          </a:xfrm>
        </p:grpSpPr>
        <p:sp>
          <p:nvSpPr>
            <p:cNvPr id="34" name="타원 33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</a:t>
              </a:r>
              <a:r>
                <a:rPr lang="ko-KR" altLang="en-US" sz="2000" b="1" dirty="0">
                  <a:solidFill>
                    <a:schemeClr val="tx2"/>
                  </a:solidFill>
                </a:rPr>
                <a:t>아</a:t>
              </a:r>
            </a:p>
          </p:txBody>
        </p:sp>
      </p:grpSp>
      <p:sp>
        <p:nvSpPr>
          <p:cNvPr id="36" name="제목 1"/>
          <p:cNvSpPr txBox="1">
            <a:spLocks/>
          </p:cNvSpPr>
          <p:nvPr/>
        </p:nvSpPr>
        <p:spPr>
          <a:xfrm>
            <a:off x="1052736" y="1729136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네 반에서는 강낭콩 싹 키우기 실험을 하고 있었습니다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그런데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물을 주면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안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되는 강낭콩에 누군가가 계속 물을 주었습니다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3068960" y="3122548"/>
            <a:ext cx="31020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모든 강낭콩에 물을 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54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5</a:t>
            </a:r>
            <a:endParaRPr lang="en-US" altLang="ko-KR" sz="1200" b="1" i="1" dirty="0" smtClean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그룹 31"/>
          <p:cNvGrpSpPr>
            <a:grpSpLocks noChangeAspect="1"/>
          </p:cNvGrpSpPr>
          <p:nvPr/>
        </p:nvGrpSpPr>
        <p:grpSpPr>
          <a:xfrm>
            <a:off x="725948" y="4751641"/>
            <a:ext cx="806490" cy="806490"/>
            <a:chOff x="1194811" y="1482756"/>
            <a:chExt cx="1152128" cy="1152128"/>
          </a:xfrm>
        </p:grpSpPr>
        <p:sp>
          <p:nvSpPr>
            <p:cNvPr id="33" name="타원 3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제목 1"/>
          <p:cNvSpPr txBox="1">
            <a:spLocks/>
          </p:cNvSpPr>
          <p:nvPr/>
        </p:nvSpPr>
        <p:spPr>
          <a:xfrm>
            <a:off x="1546746" y="5046439"/>
            <a:ext cx="477726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왜 모든 강낭콩 접시에 물을 주었나요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663230" y="5637386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2420888" y="2843808"/>
            <a:ext cx="819965" cy="806490"/>
            <a:chOff x="1024096" y="2564901"/>
            <a:chExt cx="1171378" cy="1152127"/>
          </a:xfrm>
        </p:grpSpPr>
        <p:sp>
          <p:nvSpPr>
            <p:cNvPr id="23" name="타원 22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051978" y="3788447"/>
            <a:ext cx="48707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반 친구들은 이 문제를 어떻게 해결할까요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052736" y="2489847"/>
            <a:ext cx="5559235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알고 보니 공부하는 것이 조금 느리고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생각주머니가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작은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404664" y="1416622"/>
            <a:ext cx="819965" cy="806490"/>
            <a:chOff x="1024096" y="2564904"/>
            <a:chExt cx="1171378" cy="1152128"/>
          </a:xfrm>
        </p:grpSpPr>
        <p:sp>
          <p:nvSpPr>
            <p:cNvPr id="34" name="타원 33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</a:t>
              </a:r>
              <a:r>
                <a:rPr lang="ko-KR" altLang="en-US" sz="2000" b="1" dirty="0">
                  <a:solidFill>
                    <a:schemeClr val="tx2"/>
                  </a:solidFill>
                </a:rPr>
                <a:t>아</a:t>
              </a:r>
            </a:p>
          </p:txBody>
        </p:sp>
      </p:grpSp>
      <p:sp>
        <p:nvSpPr>
          <p:cNvPr id="36" name="제목 1"/>
          <p:cNvSpPr txBox="1">
            <a:spLocks/>
          </p:cNvSpPr>
          <p:nvPr/>
        </p:nvSpPr>
        <p:spPr>
          <a:xfrm>
            <a:off x="1052736" y="1729136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네 반에서는 강낭콩 싹 키우기 실험을 하고 있었습니다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그런데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물을 주면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안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되는 강낭콩에 누군가가 계속 물을 주었습니다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3068960" y="3122548"/>
            <a:ext cx="31020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모든 강낭콩에 물을 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89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7996" y="4753263"/>
            <a:ext cx="4584189" cy="7029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마음을 알게 된 민아와 반 친구들은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선생님께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무엇을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부탁 드렸나요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>
                <a:solidFill>
                  <a:schemeClr val="tx2"/>
                </a:solidFill>
              </a:rPr>
              <a:t>6</a:t>
            </a:r>
            <a:endParaRPr lang="en-US" altLang="ko-KR" sz="1200" b="1" i="1" dirty="0" smtClean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타원형 설명선 42"/>
          <p:cNvSpPr/>
          <p:nvPr/>
        </p:nvSpPr>
        <p:spPr>
          <a:xfrm>
            <a:off x="2101383" y="5378490"/>
            <a:ext cx="4232397" cy="300881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95180" y="5744492"/>
            <a:ext cx="11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선생님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,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45003" y="7442027"/>
            <a:ext cx="11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144698"/>
                </a:solidFill>
              </a:rPr>
              <a:t>해주세요</a:t>
            </a:r>
            <a:r>
              <a:rPr lang="en-US" altLang="ko-KR" sz="1600" b="1" dirty="0" smtClean="0">
                <a:solidFill>
                  <a:srgbClr val="144698"/>
                </a:solidFill>
              </a:rPr>
              <a:t>.</a:t>
            </a:r>
          </a:p>
        </p:txBody>
      </p:sp>
      <p:cxnSp>
        <p:nvCxnSpPr>
          <p:cNvPr id="56" name="직선 연결선 55"/>
          <p:cNvCxnSpPr/>
          <p:nvPr/>
        </p:nvCxnSpPr>
        <p:spPr>
          <a:xfrm>
            <a:off x="2749043" y="6372200"/>
            <a:ext cx="3192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2749455" y="6843945"/>
            <a:ext cx="3192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2749455" y="7308304"/>
            <a:ext cx="3192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2420888" y="2843808"/>
            <a:ext cx="819965" cy="806490"/>
            <a:chOff x="1024096" y="2564901"/>
            <a:chExt cx="1171378" cy="1152127"/>
          </a:xfrm>
        </p:grpSpPr>
        <p:sp>
          <p:nvSpPr>
            <p:cNvPr id="37" name="타원 36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제목 1"/>
          <p:cNvSpPr txBox="1">
            <a:spLocks/>
          </p:cNvSpPr>
          <p:nvPr/>
        </p:nvSpPr>
        <p:spPr>
          <a:xfrm>
            <a:off x="1051978" y="3788447"/>
            <a:ext cx="48707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반 친구들은 이 문제를 어떻게 해결할까요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1052736" y="2489847"/>
            <a:ext cx="5559235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알고 보니 공부하는 것이 조금 느리고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생각주머니가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작은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41" name="그룹 40"/>
          <p:cNvGrpSpPr>
            <a:grpSpLocks noChangeAspect="1"/>
          </p:cNvGrpSpPr>
          <p:nvPr/>
        </p:nvGrpSpPr>
        <p:grpSpPr>
          <a:xfrm>
            <a:off x="404664" y="1416622"/>
            <a:ext cx="819965" cy="806490"/>
            <a:chOff x="1024096" y="2564904"/>
            <a:chExt cx="1171378" cy="1152128"/>
          </a:xfrm>
        </p:grpSpPr>
        <p:sp>
          <p:nvSpPr>
            <p:cNvPr id="44" name="타원 43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</a:t>
              </a:r>
              <a:r>
                <a:rPr lang="ko-KR" altLang="en-US" sz="2000" b="1" dirty="0">
                  <a:solidFill>
                    <a:schemeClr val="tx2"/>
                  </a:solidFill>
                </a:rPr>
                <a:t>아</a:t>
              </a:r>
            </a:p>
          </p:txBody>
        </p:sp>
      </p:grpSp>
      <p:sp>
        <p:nvSpPr>
          <p:cNvPr id="46" name="제목 1"/>
          <p:cNvSpPr txBox="1">
            <a:spLocks/>
          </p:cNvSpPr>
          <p:nvPr/>
        </p:nvSpPr>
        <p:spPr>
          <a:xfrm>
            <a:off x="1052736" y="1729136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네 반에서는 강낭콩 싹 키우기 실험을 하고 있었습니다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그런데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물을 주면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안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되는 강낭콩에 누군가가 계속 물을 주었습니다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3068960" y="3122548"/>
            <a:ext cx="31020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모든 강낭콩에 물을 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9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633214" y="1187624"/>
            <a:ext cx="806490" cy="806490"/>
            <a:chOff x="1194811" y="1482756"/>
            <a:chExt cx="1152128" cy="1152128"/>
          </a:xfrm>
        </p:grpSpPr>
        <p:sp>
          <p:nvSpPr>
            <p:cNvPr id="51" name="타원 50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1532453" y="1368887"/>
            <a:ext cx="5151376" cy="8876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나쁜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미운 말을 들으면 기분이 나쁘고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좋은 말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고운 말을 들으면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기분이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좋아집니다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고운 말을 따라 토끼의 집을 찾아가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55" name="그룹 54"/>
          <p:cNvGrpSpPr>
            <a:grpSpLocks noChangeAspect="1"/>
          </p:cNvGrpSpPr>
          <p:nvPr/>
        </p:nvGrpSpPr>
        <p:grpSpPr>
          <a:xfrm>
            <a:off x="633214" y="5040550"/>
            <a:ext cx="806490" cy="806490"/>
            <a:chOff x="1194811" y="1482756"/>
            <a:chExt cx="1152128" cy="1152128"/>
          </a:xfrm>
        </p:grpSpPr>
        <p:sp>
          <p:nvSpPr>
            <p:cNvPr id="56" name="타원 5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8" name="제목 1"/>
          <p:cNvSpPr txBox="1">
            <a:spLocks/>
          </p:cNvSpPr>
          <p:nvPr/>
        </p:nvSpPr>
        <p:spPr>
          <a:xfrm>
            <a:off x="1528507" y="5221813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나보다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조금 느리고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공부를 못하는 친구에게 나쁜 말을 하거나 무시한 적이 있나요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그런 경험이 있다면 친구에게 사과 하는 말을 써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1026" name="Picture 2" descr="E:\졸업작품\교육용교재\이미지\ㅇㅇㅇㅇㅇㅇㅇㅇㅇ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2123728"/>
            <a:ext cx="4352805" cy="27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1618622" y="5916402"/>
            <a:ext cx="4551865" cy="2710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69056" y="5989538"/>
            <a:ext cx="134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144698"/>
                </a:solidFill>
              </a:rPr>
              <a:t>친구야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,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2050671" y="6407743"/>
            <a:ext cx="3600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050671" y="6803304"/>
            <a:ext cx="3600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050671" y="7198865"/>
            <a:ext cx="3600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050671" y="7594426"/>
            <a:ext cx="3600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050671" y="7989987"/>
            <a:ext cx="3600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050671" y="8385547"/>
            <a:ext cx="3600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8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633214" y="1438409"/>
            <a:ext cx="806490" cy="806490"/>
            <a:chOff x="1194811" y="1482756"/>
            <a:chExt cx="1152128" cy="1152128"/>
          </a:xfrm>
        </p:grpSpPr>
        <p:sp>
          <p:nvSpPr>
            <p:cNvPr id="51" name="타원 50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1520578" y="1775620"/>
            <a:ext cx="5151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강낭콩처럼 우리 반 친구들도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각각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다른 모습과 성격을 가지고 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우리 반 친구들의 얼굴을 그려서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모두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함께 하는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콩깍지를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꾸며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pic>
        <p:nvPicPr>
          <p:cNvPr id="2050" name="Picture 2" descr="E:\졸업작품\교육용교재\이미지\ㅁㅁㅁㅁㅁㅁ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0" y="3995936"/>
            <a:ext cx="58197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>
            <a:grpSpLocks noChangeAspect="1"/>
          </p:cNvGrpSpPr>
          <p:nvPr/>
        </p:nvGrpSpPr>
        <p:grpSpPr>
          <a:xfrm>
            <a:off x="2348880" y="2195736"/>
            <a:ext cx="819965" cy="806490"/>
            <a:chOff x="1024096" y="2564901"/>
            <a:chExt cx="1171378" cy="1152127"/>
          </a:xfrm>
        </p:grpSpPr>
        <p:sp>
          <p:nvSpPr>
            <p:cNvPr id="42" name="타원 41"/>
            <p:cNvSpPr/>
            <p:nvPr/>
          </p:nvSpPr>
          <p:spPr>
            <a:xfrm>
              <a:off x="1024096" y="2564901"/>
              <a:ext cx="1152128" cy="11521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승현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032172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승현이와 강낭콩</a:t>
            </a:r>
            <a:r>
              <a:rPr lang="en-US" altLang="ko-KR" sz="1400" b="1" dirty="0">
                <a:solidFill>
                  <a:srgbClr val="144698"/>
                </a:solidFill>
              </a:rPr>
              <a:t>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4674142"/>
            <a:ext cx="4790156" cy="1506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76076" y="4212476"/>
            <a:ext cx="4777260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이의 어떤 행동 때문에 화가 났나요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180693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6804249"/>
            <a:ext cx="4790156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27435" y="6365359"/>
            <a:ext cx="5053661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승현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이가 모든 강낭콩 접시에 물을 준 까닭은 무엇인가요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700808" y="3164939"/>
            <a:ext cx="484828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네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반 친구들이 </a:t>
            </a:r>
            <a:endParaRPr lang="en-US" altLang="ko-KR" sz="1600" b="1" dirty="0" smtClean="0">
              <a:solidFill>
                <a:schemeClr val="accent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이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문제를 어떻게 해결할 수 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있을지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생각해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</a:rPr>
              <a:t>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575601" y="1115616"/>
            <a:ext cx="577989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과학실험을 하고 있는 민아네 반에서 물을 주면 안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되는 강낭콩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접시에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누군가가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물을 주는 일이 발생합니다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2996953" y="2478689"/>
            <a:ext cx="31735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이가 생명은 다 소중한 거라며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모든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강낭콩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접시에 물을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준 것이었습니다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575601" y="1837437"/>
            <a:ext cx="314143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알고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보니 친구들보다 말하고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생각하고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학습하는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것이 조금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느린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1402</Words>
  <Application>Microsoft Office PowerPoint</Application>
  <PresentationFormat>화면 슬라이드 쇼(4:3)</PresentationFormat>
  <Paragraphs>264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kaywon</cp:lastModifiedBy>
  <cp:revision>87</cp:revision>
  <dcterms:created xsi:type="dcterms:W3CDTF">2015-04-22T10:06:41Z</dcterms:created>
  <dcterms:modified xsi:type="dcterms:W3CDTF">2016-01-15T15:18:43Z</dcterms:modified>
</cp:coreProperties>
</file>