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4" autoAdjust="0"/>
    <p:restoredTop sz="94660"/>
  </p:normalViewPr>
  <p:slideViewPr>
    <p:cSldViewPr>
      <p:cViewPr varScale="1">
        <p:scale>
          <a:sx n="56" d="100"/>
          <a:sy n="56" d="100"/>
        </p:scale>
        <p:origin x="2550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75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04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13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0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1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1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55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21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8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19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53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07" y="4584022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619184" y="5348158"/>
            <a:ext cx="260756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4" y="2771800"/>
            <a:ext cx="2513915" cy="266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8611437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580684" y="5642851"/>
            <a:ext cx="24300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6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>
          <a:xfrm>
            <a:off x="1374253" y="4714346"/>
            <a:ext cx="5027435" cy="3377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1374253" y="5095546"/>
            <a:ext cx="5027435" cy="3377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1374253" y="5467309"/>
            <a:ext cx="5027435" cy="3377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1374253" y="5852465"/>
            <a:ext cx="5027435" cy="3377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1374253" y="6224228"/>
            <a:ext cx="5027435" cy="3377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737240" y="1041938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10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268761" y="1356393"/>
            <a:ext cx="53123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쉬는 시간에 친구들과 잘 어울리지 못하는 친구를 어떻게 도와줄 수 있을까요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알맞은 행동은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‘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예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’,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알맞지 않은 행동은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‘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아니오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’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에 표시하여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340768" y="1978042"/>
            <a:ext cx="3653679" cy="337763"/>
            <a:chOff x="1340768" y="2353761"/>
            <a:chExt cx="3653679" cy="337763"/>
          </a:xfrm>
        </p:grpSpPr>
        <p:sp>
          <p:nvSpPr>
            <p:cNvPr id="24" name="직사각형 23"/>
            <p:cNvSpPr/>
            <p:nvPr/>
          </p:nvSpPr>
          <p:spPr>
            <a:xfrm>
              <a:off x="1374253" y="2353761"/>
              <a:ext cx="3620193" cy="33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40768" y="2391079"/>
              <a:ext cx="3653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1)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먼저 함께 놀자고 말하고 게임에 참여시켜 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508103" y="2015360"/>
            <a:ext cx="89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144698"/>
                </a:solidFill>
              </a:rPr>
              <a:t>예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아니오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08103" y="2391909"/>
            <a:ext cx="89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144698"/>
                </a:solidFill>
              </a:rPr>
              <a:t>예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아니오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08103" y="2787118"/>
            <a:ext cx="89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144698"/>
                </a:solidFill>
              </a:rPr>
              <a:t>예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아니오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08103" y="3172274"/>
            <a:ext cx="89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144698"/>
                </a:solidFill>
              </a:rPr>
              <a:t>예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아니오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08103" y="3556261"/>
            <a:ext cx="89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144698"/>
                </a:solidFill>
              </a:rPr>
              <a:t>예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아니오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1340768" y="2361528"/>
            <a:ext cx="3653679" cy="337763"/>
            <a:chOff x="1340768" y="2353761"/>
            <a:chExt cx="3653679" cy="337763"/>
          </a:xfrm>
        </p:grpSpPr>
        <p:sp>
          <p:nvSpPr>
            <p:cNvPr id="39" name="직사각형 38"/>
            <p:cNvSpPr/>
            <p:nvPr/>
          </p:nvSpPr>
          <p:spPr>
            <a:xfrm>
              <a:off x="1374253" y="2353761"/>
              <a:ext cx="3620193" cy="33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40768" y="2391079"/>
              <a:ext cx="3653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2)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이해하려고 노력하고 무시하지 않는다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1340768" y="2756737"/>
            <a:ext cx="3653679" cy="337763"/>
            <a:chOff x="1340768" y="2353761"/>
            <a:chExt cx="3653679" cy="337763"/>
          </a:xfrm>
        </p:grpSpPr>
        <p:sp>
          <p:nvSpPr>
            <p:cNvPr id="53" name="직사각형 52"/>
            <p:cNvSpPr/>
            <p:nvPr/>
          </p:nvSpPr>
          <p:spPr>
            <a:xfrm>
              <a:off x="1374253" y="2353761"/>
              <a:ext cx="3620193" cy="33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40768" y="2391079"/>
              <a:ext cx="3653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3)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어떤 방해를 하던 끝까지 모른 척 한다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1340768" y="3141893"/>
            <a:ext cx="3653679" cy="337763"/>
            <a:chOff x="1340768" y="2353761"/>
            <a:chExt cx="3653679" cy="337763"/>
          </a:xfrm>
        </p:grpSpPr>
        <p:sp>
          <p:nvSpPr>
            <p:cNvPr id="57" name="직사각형 56"/>
            <p:cNvSpPr/>
            <p:nvPr/>
          </p:nvSpPr>
          <p:spPr>
            <a:xfrm>
              <a:off x="1374253" y="2353761"/>
              <a:ext cx="3620193" cy="33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40768" y="2391079"/>
              <a:ext cx="3653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4)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화내지 않고 게임 방법과 규칙을 설명해준다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1340768" y="3525880"/>
            <a:ext cx="3653679" cy="337763"/>
            <a:chOff x="1340768" y="2353761"/>
            <a:chExt cx="3653679" cy="337763"/>
          </a:xfrm>
        </p:grpSpPr>
        <p:sp>
          <p:nvSpPr>
            <p:cNvPr id="60" name="직사각형 59"/>
            <p:cNvSpPr/>
            <p:nvPr/>
          </p:nvSpPr>
          <p:spPr>
            <a:xfrm>
              <a:off x="1374253" y="2353761"/>
              <a:ext cx="3620193" cy="33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40768" y="2391079"/>
              <a:ext cx="3653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5)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계속 방해하더라도 다시 한 번 참고 설명해준다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67" name="그룹 66"/>
          <p:cNvGrpSpPr>
            <a:grpSpLocks noChangeAspect="1"/>
          </p:cNvGrpSpPr>
          <p:nvPr/>
        </p:nvGrpSpPr>
        <p:grpSpPr>
          <a:xfrm>
            <a:off x="737240" y="3778242"/>
            <a:ext cx="806490" cy="806490"/>
            <a:chOff x="1194811" y="1482756"/>
            <a:chExt cx="1152128" cy="1152128"/>
          </a:xfrm>
        </p:grpSpPr>
        <p:sp>
          <p:nvSpPr>
            <p:cNvPr id="68" name="타원 6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6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제목 1"/>
          <p:cNvSpPr txBox="1">
            <a:spLocks/>
          </p:cNvSpPr>
          <p:nvPr/>
        </p:nvSpPr>
        <p:spPr>
          <a:xfrm>
            <a:off x="1268761" y="4092697"/>
            <a:ext cx="53123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수업시간에 집중을 잘 못하고 친구들을 방해하는 친구들에게 어떻게 대해주어야 할까요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알맞은 행동에     표 해봅시다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40768" y="4751664"/>
            <a:ext cx="365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1)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먼저 함께 놀자고 말하고 게임에 참여시켜 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08103" y="4751664"/>
            <a:ext cx="89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(           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508103" y="5125927"/>
            <a:ext cx="89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(           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508103" y="5497690"/>
            <a:ext cx="89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(           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508103" y="5882846"/>
            <a:ext cx="89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(           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08103" y="6254609"/>
            <a:ext cx="89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(           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340768" y="5132864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2)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친구에게 작은 목소리로 수업에 집중하자고 말한다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40768" y="5504627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3)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너무 시끄럽게 굴면 친구에게 짜증이나 화를 내어도 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340768" y="5889783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4)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지금 어느 부분을 공부하고 있는지 틈틈이 알려준다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340768" y="6261546"/>
            <a:ext cx="365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5)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시끄럽게 할 때마다 선생님께 말씀 드린다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91" name="타원 90"/>
          <p:cNvSpPr>
            <a:spLocks noChangeAspect="1"/>
          </p:cNvSpPr>
          <p:nvPr/>
        </p:nvSpPr>
        <p:spPr>
          <a:xfrm>
            <a:off x="3477563" y="4451430"/>
            <a:ext cx="198821" cy="19882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1374253" y="6595991"/>
            <a:ext cx="5027435" cy="3377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5508103" y="6626372"/>
            <a:ext cx="89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(           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340768" y="6633309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6)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중요한 말을 메모해가면서 수업을 듣는 방법을 알려준다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grpSp>
        <p:nvGrpSpPr>
          <p:cNvPr id="96" name="그룹 95"/>
          <p:cNvGrpSpPr>
            <a:grpSpLocks noChangeAspect="1"/>
          </p:cNvGrpSpPr>
          <p:nvPr/>
        </p:nvGrpSpPr>
        <p:grpSpPr>
          <a:xfrm>
            <a:off x="737240" y="6857825"/>
            <a:ext cx="806490" cy="806490"/>
            <a:chOff x="1194811" y="1482756"/>
            <a:chExt cx="1152128" cy="1152128"/>
          </a:xfrm>
        </p:grpSpPr>
        <p:sp>
          <p:nvSpPr>
            <p:cNvPr id="97" name="타원 96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7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9" name="제목 1"/>
          <p:cNvSpPr txBox="1">
            <a:spLocks/>
          </p:cNvSpPr>
          <p:nvPr/>
        </p:nvSpPr>
        <p:spPr>
          <a:xfrm>
            <a:off x="1268759" y="7176082"/>
            <a:ext cx="55892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내가 유진이라면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진정이가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친구들과 어울려 함께 놀 수 있도록 어떻게 도와줄 수 있을까요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자신만의 좋은 방법을 생각해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100" name="직사각형 99"/>
          <p:cNvSpPr/>
          <p:nvPr/>
        </p:nvSpPr>
        <p:spPr>
          <a:xfrm>
            <a:off x="1408171" y="7822413"/>
            <a:ext cx="5060123" cy="852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0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844824" y="2135451"/>
            <a:ext cx="819965" cy="806490"/>
            <a:chOff x="3203848" y="4221088"/>
            <a:chExt cx="1171378" cy="1152128"/>
          </a:xfrm>
        </p:grpSpPr>
        <p:sp>
          <p:nvSpPr>
            <p:cNvPr id="32" name="타원 31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3098" y="4533639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유진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340768" y="2369577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짝인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432754" y="2381691"/>
            <a:ext cx="428804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이는 이런 진정이 때문에 화가 나는데 회수는 이런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이해해보라고 말합니다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19560" y="2833755"/>
            <a:ext cx="5401236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</a:rPr>
              <a:t>반 친구들이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accent1"/>
                </a:solidFill>
                <a:latin typeface="+mn-ea"/>
                <a:ea typeface="+mn-ea"/>
              </a:rPr>
              <a:t>이를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 이해하고 함께 지낼 수 있는 방법을 생각해 봅시다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737240" y="971600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진정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제목 1"/>
          <p:cNvSpPr txBox="1">
            <a:spLocks/>
          </p:cNvSpPr>
          <p:nvPr/>
        </p:nvSpPr>
        <p:spPr>
          <a:xfrm>
            <a:off x="1328068" y="1245409"/>
            <a:ext cx="5392728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이는 한 가지 일에 집중하기 어려운 주의집중의 문제를 가지고 있어 수업시간에 산만한 행동으로 친구들의 공부를 방해합니다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자기도 모르게 말과 행동이 먼저 나와 친구들에게 심한 말을 하거나 놀이를 방해하여 친구들과 어울리는데 어려움이 있습니다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9" y="3415529"/>
            <a:ext cx="653257" cy="653257"/>
            <a:chOff x="1194811" y="1519972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51997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8" y="1574221"/>
              <a:ext cx="792088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408171" y="4032600"/>
            <a:ext cx="5105881" cy="61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257468" y="3635653"/>
            <a:ext cx="477726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tx2"/>
                </a:solidFill>
              </a:rPr>
              <a:t>진</a:t>
            </a:r>
            <a:r>
              <a:rPr lang="ko-KR" altLang="en-US" sz="1200" b="1" dirty="0" err="1">
                <a:solidFill>
                  <a:schemeClr val="tx2"/>
                </a:solidFill>
              </a:rPr>
              <a:t>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어떤 행동들 때문에 친구들과 어울리기 힘들었나요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11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725949" y="4640221"/>
            <a:ext cx="653257" cy="653257"/>
            <a:chOff x="1194811" y="1519972"/>
            <a:chExt cx="1152128" cy="1152128"/>
          </a:xfrm>
        </p:grpSpPr>
        <p:sp>
          <p:nvSpPr>
            <p:cNvPr id="50" name="타원 49"/>
            <p:cNvSpPr/>
            <p:nvPr/>
          </p:nvSpPr>
          <p:spPr>
            <a:xfrm>
              <a:off x="1194811" y="151997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77328" y="1539077"/>
              <a:ext cx="792088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직사각형 51"/>
          <p:cNvSpPr/>
          <p:nvPr/>
        </p:nvSpPr>
        <p:spPr>
          <a:xfrm>
            <a:off x="1408171" y="5353031"/>
            <a:ext cx="5105881" cy="61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1257468" y="4765315"/>
            <a:ext cx="546332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rgbClr val="1F497D"/>
                </a:solidFill>
                <a:cs typeface="+mn-cs"/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왜 남의 말을 듣지 않고 자기 생각대로 행동할까요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이유를 생각해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54" name="그룹 53"/>
          <p:cNvGrpSpPr>
            <a:grpSpLocks noChangeAspect="1"/>
          </p:cNvGrpSpPr>
          <p:nvPr/>
        </p:nvGrpSpPr>
        <p:grpSpPr>
          <a:xfrm>
            <a:off x="725949" y="5974317"/>
            <a:ext cx="653257" cy="653257"/>
            <a:chOff x="1194811" y="1519972"/>
            <a:chExt cx="1152128" cy="1152128"/>
          </a:xfrm>
        </p:grpSpPr>
        <p:sp>
          <p:nvSpPr>
            <p:cNvPr id="55" name="타원 54"/>
            <p:cNvSpPr/>
            <p:nvPr/>
          </p:nvSpPr>
          <p:spPr>
            <a:xfrm>
              <a:off x="1194811" y="151997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77328" y="1539078"/>
              <a:ext cx="792088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직사각형 56"/>
          <p:cNvSpPr/>
          <p:nvPr/>
        </p:nvSpPr>
        <p:spPr>
          <a:xfrm>
            <a:off x="1408171" y="6614834"/>
            <a:ext cx="5105881" cy="61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제목 1"/>
          <p:cNvSpPr txBox="1">
            <a:spLocks/>
          </p:cNvSpPr>
          <p:nvPr/>
        </p:nvSpPr>
        <p:spPr>
          <a:xfrm>
            <a:off x="1257468" y="6190748"/>
            <a:ext cx="477726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회수가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계속 이해해보라고 말하는 이유는 무엇일까요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59" name="그룹 58"/>
          <p:cNvGrpSpPr>
            <a:grpSpLocks noChangeAspect="1"/>
          </p:cNvGrpSpPr>
          <p:nvPr/>
        </p:nvGrpSpPr>
        <p:grpSpPr>
          <a:xfrm>
            <a:off x="725949" y="7332241"/>
            <a:ext cx="653257" cy="653257"/>
            <a:chOff x="1194811" y="1519972"/>
            <a:chExt cx="1152128" cy="1152128"/>
          </a:xfrm>
        </p:grpSpPr>
        <p:sp>
          <p:nvSpPr>
            <p:cNvPr id="60" name="타원 59"/>
            <p:cNvSpPr/>
            <p:nvPr/>
          </p:nvSpPr>
          <p:spPr>
            <a:xfrm>
              <a:off x="1194811" y="151997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77328" y="1539078"/>
              <a:ext cx="792088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1408171" y="8016105"/>
            <a:ext cx="5105881" cy="611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제목 1"/>
          <p:cNvSpPr txBox="1">
            <a:spLocks/>
          </p:cNvSpPr>
          <p:nvPr/>
        </p:nvSpPr>
        <p:spPr>
          <a:xfrm>
            <a:off x="1257467" y="7401084"/>
            <a:ext cx="5463329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선생님께서는 순서도 안 지키고 방해만 하는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무시하거나 모른 척 하는 것은 좋은 방법이 아니라고 말씀하셨습니다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왜 그렇게 말씀하셨을까요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175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737240" y="1259632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737240" y="5647972"/>
            <a:ext cx="806490" cy="806490"/>
            <a:chOff x="1194811" y="1482756"/>
            <a:chExt cx="1152128" cy="1152128"/>
          </a:xfrm>
        </p:grpSpPr>
        <p:sp>
          <p:nvSpPr>
            <p:cNvPr id="48" name="타원 4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제목 1"/>
          <p:cNvSpPr txBox="1">
            <a:spLocks/>
          </p:cNvSpPr>
          <p:nvPr/>
        </p:nvSpPr>
        <p:spPr>
          <a:xfrm>
            <a:off x="1268760" y="5829235"/>
            <a:ext cx="531233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이처럼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수업시간에 계속 다른 생각이 떠오른다면 나는 어떻게 행동하게 될까요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예상되는 나의 행동들과 문제들을 생각해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12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268760" y="1440895"/>
            <a:ext cx="5426346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어떻게 대해야 하는지 친구들의 생각이 모두 다릅니다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영상 속에 나온 유진이와 희수의 의견을 생각하며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모둠별로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유진이와 희수의 입장이 되어 발표해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1408171" y="6732240"/>
            <a:ext cx="5060123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32" y="2913827"/>
            <a:ext cx="2002912" cy="1126977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사각형 설명선 16"/>
          <p:cNvSpPr/>
          <p:nvPr/>
        </p:nvSpPr>
        <p:spPr>
          <a:xfrm flipH="1">
            <a:off x="928216" y="2642483"/>
            <a:ext cx="1673527" cy="1443107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014551" y="2704110"/>
            <a:ext cx="154576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유진 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</a:rPr>
              <a:t>: </a:t>
            </a: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다른 친구를 방해하는 것은 나쁜 행동인데 무조건 이해해 주는 것은 아니라고 생각해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</a:rPr>
              <a:t>.</a:t>
            </a:r>
            <a:endParaRPr lang="ko-KR" altLang="en-US" sz="1100" dirty="0"/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4874694" y="2640471"/>
            <a:ext cx="1650649" cy="1443107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937560" y="2702098"/>
            <a:ext cx="15877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희수 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</a:rPr>
              <a:t>: </a:t>
            </a: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일부러 그러는 것이 아니니 우리가 이해해주어야 해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</a:rPr>
              <a:t>. </a:t>
            </a:r>
            <a:endParaRPr lang="ko-KR" altLang="en-US" sz="1100" dirty="0"/>
          </a:p>
        </p:txBody>
      </p:sp>
      <p:sp>
        <p:nvSpPr>
          <p:cNvPr id="21" name="모서리가 둥근 사각형 설명선 20"/>
          <p:cNvSpPr/>
          <p:nvPr/>
        </p:nvSpPr>
        <p:spPr>
          <a:xfrm flipH="1" flipV="1">
            <a:off x="1340768" y="4363498"/>
            <a:ext cx="2240861" cy="106521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사각형 설명선 21"/>
          <p:cNvSpPr/>
          <p:nvPr/>
        </p:nvSpPr>
        <p:spPr>
          <a:xfrm flipV="1">
            <a:off x="3814646" y="4363498"/>
            <a:ext cx="2278650" cy="106521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457462" y="6612832"/>
            <a:ext cx="477985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  <a:ea typeface="+mn-ea"/>
              </a:rPr>
              <a:t>예상되는 나의 행동 </a:t>
            </a:r>
            <a:r>
              <a:rPr lang="en-US" altLang="ko-KR" sz="1200" b="1" dirty="0" smtClean="0">
                <a:solidFill>
                  <a:srgbClr val="144698"/>
                </a:solidFill>
                <a:latin typeface="+mn-ea"/>
                <a:ea typeface="+mn-ea"/>
              </a:rPr>
              <a:t>: </a:t>
            </a: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1457462" y="7452320"/>
            <a:ext cx="4918331" cy="3462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  <a:ea typeface="+mn-ea"/>
              </a:rPr>
              <a:t>이런 행동으로 인해 생기는 문제들 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  <a:ea typeface="+mn-ea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632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737240" y="1259632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268760" y="1440895"/>
            <a:ext cx="5426346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내가 만약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이처럼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머릿속이 복잡하여 다른 것에 집중하기 힘들고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짜증이 날 때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반 친구들이 나를 이상하게 생각하고 무시한다면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어떤 기분이 들까요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364214" y="2548891"/>
            <a:ext cx="5060123" cy="798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>
            <a:grpSpLocks noChangeAspect="1"/>
          </p:cNvGrpSpPr>
          <p:nvPr/>
        </p:nvGrpSpPr>
        <p:grpSpPr>
          <a:xfrm>
            <a:off x="737240" y="3587334"/>
            <a:ext cx="806490" cy="806490"/>
            <a:chOff x="1194811" y="1482756"/>
            <a:chExt cx="1152128" cy="1152128"/>
          </a:xfrm>
        </p:grpSpPr>
        <p:sp>
          <p:nvSpPr>
            <p:cNvPr id="27" name="타원 26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제목 1"/>
          <p:cNvSpPr txBox="1">
            <a:spLocks/>
          </p:cNvSpPr>
          <p:nvPr/>
        </p:nvSpPr>
        <p:spPr>
          <a:xfrm>
            <a:off x="1268760" y="3768597"/>
            <a:ext cx="5426346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내가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 짝이라면 </a:t>
            </a:r>
            <a:r>
              <a:rPr lang="ko-KR" altLang="en-US" sz="20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C0504D">
                      <a:alpha val="43000"/>
                    </a:srgbClr>
                  </a:outerShdw>
                </a:effectLst>
                <a:cs typeface="+mn-cs"/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어떻게 도와줄 수 있을까요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상황에 따라 필요한 도움이나 배려를 생각해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234752" y="4655041"/>
            <a:ext cx="3147428" cy="3377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1320261" y="4671931"/>
            <a:ext cx="1244643" cy="1184280"/>
            <a:chOff x="1904675" y="2990622"/>
            <a:chExt cx="1244643" cy="118428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6" name="직사각형 35"/>
            <p:cNvSpPr/>
            <p:nvPr/>
          </p:nvSpPr>
          <p:spPr>
            <a:xfrm>
              <a:off x="1904675" y="2990622"/>
              <a:ext cx="1244643" cy="118428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51049" y="3177782"/>
              <a:ext cx="119826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rgbClr val="144698"/>
                  </a:solidFill>
                </a:rPr>
                <a:t>진정이가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endParaRPr lang="en-US" altLang="ko-KR" sz="1200" b="1" dirty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친구들과 함께 놀 수 있도록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3234752" y="5076056"/>
            <a:ext cx="3147428" cy="3377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3234752" y="5496381"/>
            <a:ext cx="3147428" cy="3377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3234752" y="6107134"/>
            <a:ext cx="3147428" cy="3377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1320261" y="6124024"/>
            <a:ext cx="1244643" cy="1184280"/>
            <a:chOff x="1904675" y="2990622"/>
            <a:chExt cx="1244643" cy="118428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6" name="직사각형 55"/>
            <p:cNvSpPr/>
            <p:nvPr/>
          </p:nvSpPr>
          <p:spPr>
            <a:xfrm>
              <a:off x="1904675" y="2990622"/>
              <a:ext cx="1244643" cy="118428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951049" y="3168240"/>
              <a:ext cx="119826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rgbClr val="144698"/>
                  </a:solidFill>
                </a:rPr>
                <a:t>진정이가</a:t>
              </a:r>
              <a:endParaRPr lang="en-US" altLang="ko-KR" sz="1200" b="1" dirty="0">
                <a:solidFill>
                  <a:srgbClr val="144698"/>
                </a:solidFill>
              </a:endParaRPr>
            </a:p>
            <a:p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수업에 집중할 수 있도록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3234752" y="6528149"/>
            <a:ext cx="3147428" cy="3377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3234752" y="6948474"/>
            <a:ext cx="3147428" cy="3377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3234752" y="7547294"/>
            <a:ext cx="3147428" cy="3377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2" name="그룹 61"/>
          <p:cNvGrpSpPr/>
          <p:nvPr/>
        </p:nvGrpSpPr>
        <p:grpSpPr>
          <a:xfrm>
            <a:off x="1320261" y="7564184"/>
            <a:ext cx="1244643" cy="1184280"/>
            <a:chOff x="1904675" y="2990622"/>
            <a:chExt cx="1244643" cy="118428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3" name="직사각형 62"/>
            <p:cNvSpPr/>
            <p:nvPr/>
          </p:nvSpPr>
          <p:spPr>
            <a:xfrm>
              <a:off x="1904675" y="2990622"/>
              <a:ext cx="1244643" cy="118428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51049" y="3094302"/>
              <a:ext cx="119826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rgbClr val="144698"/>
                  </a:solidFill>
                </a:rPr>
                <a:t>진정이가</a:t>
              </a:r>
              <a:endParaRPr lang="en-US" altLang="ko-KR" sz="1200" b="1" dirty="0">
                <a:solidFill>
                  <a:srgbClr val="144698"/>
                </a:solidFill>
              </a:endParaRPr>
            </a:p>
            <a:p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계속 수업이나 놀이를 방해한다면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65" name="직사각형 64"/>
          <p:cNvSpPr/>
          <p:nvPr/>
        </p:nvSpPr>
        <p:spPr>
          <a:xfrm>
            <a:off x="3234752" y="7968309"/>
            <a:ext cx="3147428" cy="3377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5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737240" y="1259632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14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268760" y="1440895"/>
            <a:ext cx="5426346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이가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반 친구들에게 자신의 마음을 전하는 글을 썼습니다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친구의 마음이 담긴 글을 읽고 응원하는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댓글을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달아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74" y="2441212"/>
            <a:ext cx="4396925" cy="614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8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15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98042" y="2075527"/>
            <a:ext cx="453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친구들에게 심한 말하기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수업시간이나 쉬는 시간에 친구들 방해하기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친구들이 게임 할 때 방해하기 등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20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초마다 다른 생각들이 계속 떠올라 머릿속이 복잡해져서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</a:rPr>
              <a:t>3-4.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화난 표정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우는 표정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시무룩한 표정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1023211" y="2207498"/>
            <a:ext cx="893621" cy="996350"/>
            <a:chOff x="1868267" y="2990622"/>
            <a:chExt cx="893621" cy="99635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2"/>
              <a:ext cx="857213" cy="99635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98042" y="3813754"/>
            <a:ext cx="4537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나와 짝 또는 장애학생이 잘하는 것을 찾아 누구나 장점을 갖고 있다는 것을 알도록 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친구를 잘 도와주겠다는 다짐의 내용도 좋지만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이는 문제를 통해 그 동안 장애 친구에게 궁금했던 점이나 쌓였던 감정들을 자연스레 표현하도록 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b="1" dirty="0">
                <a:solidFill>
                  <a:srgbClr val="144698"/>
                </a:solidFill>
              </a:rPr>
              <a:t> 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1059619" y="3940338"/>
            <a:ext cx="857213" cy="3007926"/>
            <a:chOff x="1904675" y="2990622"/>
            <a:chExt cx="857213" cy="300792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2"/>
              <a:ext cx="857213" cy="300792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204013" y="5193938"/>
            <a:ext cx="4537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이해해주고 무시하지 않는다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먼저 함께 놀자고 말한다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게임 방법을 친절하게 알려준다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수업에 집중할 수 있도록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: 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참아보려고 노력한다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작은 목소리로 집중하자고 말한다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어느 부분을 공부하고 있는지 알려준다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7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16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98042" y="2075527"/>
            <a:ext cx="4859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친구들에게 심한 말하기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수업시간이나 쉬는 시간에 친구들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방해하기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친구들이 게임 할 때 방해하기 등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20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초마다 다른 생각들이 계속 떠올라 머릿속이 복잡해져서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err="1" smtClean="0">
                <a:solidFill>
                  <a:srgbClr val="144698"/>
                </a:solidFill>
              </a:rPr>
              <a:t>진정이가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일부러 나쁜 행동을 하는 것이 아니기 때문에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err="1" smtClean="0">
                <a:solidFill>
                  <a:srgbClr val="144698"/>
                </a:solidFill>
              </a:rPr>
              <a:t>진정이는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머릿속이 복잡하여 자기도 모르게 불쑥 말하게 되거나 행동이 먼저 나오게 되어 힘이 들기 때문에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1023211" y="2207498"/>
            <a:ext cx="893621" cy="1500406"/>
            <a:chOff x="1868267" y="2990622"/>
            <a:chExt cx="893621" cy="150040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2"/>
              <a:ext cx="857213" cy="150040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98042" y="4067944"/>
            <a:ext cx="48599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</a:rPr>
              <a:t>1-2.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자신의 경험을 되돌아보면서 장애학생을 이해하는 기회를       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144698"/>
                </a:solidFill>
              </a:rPr>
              <a:t>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   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갖는다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진정이 같은 문제를 보이는 학생들에 대해 평소에 갖고 있던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생각들을 자유롭게 말하도록 하고 긍정적인 방향으로 유도한다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1)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예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 2)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예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 3)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아니오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 4)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예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 5)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예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1),   2),   4),   6)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200" b="1" dirty="0" err="1" smtClean="0">
                <a:solidFill>
                  <a:srgbClr val="144698"/>
                </a:solidFill>
              </a:rPr>
              <a:t>진정이에게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먼저 함께 놀자고 말하고 게임에 참여시켜 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err="1" smtClean="0">
                <a:solidFill>
                  <a:srgbClr val="144698"/>
                </a:solidFill>
              </a:rPr>
              <a:t>진정이에게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화내지 않고 게임방법과 규칙을 설명해준다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규칙을 잘 지키자고 약속한다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화가 날 때 한숨을 참고 말하도록 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나쁜 말을 하기 전에 하나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둘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셋을 마음 속으로 세고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다른 좋은 말로 바꿔보도록 노력한다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친구의 차례가 끝날 때까지 시간이 걸리더라도 기다려준다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  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1059619" y="4194528"/>
            <a:ext cx="857213" cy="3401808"/>
            <a:chOff x="1904675" y="2990622"/>
            <a:chExt cx="857213" cy="340180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2"/>
              <a:ext cx="857213" cy="3401808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7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17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3511" y="1331640"/>
            <a:ext cx="485995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친구들에게 심한 말하기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수업시간이나 쉬는 시간에 친구들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방해하기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친구들이 게임 할 때 방해하기 등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20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초마다 다른 생각들이 계속 떠올라 머릿속이 복잡해져서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ko-KR" altLang="en-US" sz="1200" b="1" dirty="0" err="1" smtClean="0">
                <a:solidFill>
                  <a:srgbClr val="144698"/>
                </a:solidFill>
              </a:rPr>
              <a:t>진정이가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일부러 나쁜 행동을 하는 것이 아니기 때문에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err="1" smtClean="0">
                <a:solidFill>
                  <a:srgbClr val="144698"/>
                </a:solidFill>
              </a:rPr>
              <a:t>진정이는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머릿속이 복잡하여 자기도 모르게 불쑥 말하게 되거나 행동이 먼저 나오게 되어 힘이 들기 때문에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ko-KR" altLang="en-US" sz="1200" b="1" dirty="0" err="1" smtClean="0">
                <a:solidFill>
                  <a:srgbClr val="144698"/>
                </a:solidFill>
              </a:rPr>
              <a:t>진정이는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무시당하거나 안 좋은 말을 들으면 자신도 모르게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화를 내거나 심한 행동을 하게 되기 때문에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548680" y="1416718"/>
            <a:ext cx="893621" cy="1668229"/>
            <a:chOff x="1868267" y="2990621"/>
            <a:chExt cx="893621" cy="166822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1"/>
              <a:ext cx="857213" cy="1668229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23511" y="3419872"/>
            <a:ext cx="485995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교사는 학생들이 다양한 의견을 제시하고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토론할 수 있는 분위기로 유도한다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악마의 대변인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(Devil’s Advocate)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전략을 써서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교사는 의도적으로 반대 의견을 들어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학생들이 반대 의견에 대해서도 객관적으로 생각해 볼 수 </a:t>
            </a:r>
            <a:r>
              <a:rPr lang="en-US" altLang="ko-KR" sz="1200" b="1" dirty="0">
                <a:solidFill>
                  <a:srgbClr val="144698"/>
                </a:solidFill>
              </a:rPr>
              <a:t/>
            </a:r>
            <a:br>
              <a:rPr lang="en-US" altLang="ko-KR" sz="1200" b="1" dirty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있게 함으로써 서로의 마음을 충분히 이해하도록 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</a:rPr>
              <a:t>2-3.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자기의 경험을 자유롭게 발표한다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20000"/>
              </a:lnSpc>
              <a:buClr>
                <a:schemeClr val="tx2"/>
              </a:buClr>
              <a:buFont typeface="+mj-lt"/>
              <a:buAutoNum type="arabicPeriod" startAt="4"/>
            </a:pPr>
            <a:r>
              <a:rPr lang="ko-KR" altLang="en-US" sz="1200" b="1" dirty="0" err="1" smtClean="0">
                <a:solidFill>
                  <a:schemeClr val="accent1"/>
                </a:solidFill>
              </a:rPr>
              <a:t>진정이가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친구들과 어울려 함께 놀 수 있도록</a:t>
            </a:r>
            <a:endParaRPr lang="en-US" altLang="ko-KR" sz="1200" b="1" dirty="0" smtClean="0">
              <a:solidFill>
                <a:schemeClr val="accent1"/>
              </a:solidFill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585088" y="3487840"/>
            <a:ext cx="857213" cy="5067975"/>
            <a:chOff x="1904675" y="2990621"/>
            <a:chExt cx="857213" cy="506797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1"/>
              <a:ext cx="857213" cy="5067975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68589" y="5233465"/>
            <a:ext cx="50447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err="1" smtClean="0">
                <a:solidFill>
                  <a:srgbClr val="144698"/>
                </a:solidFill>
              </a:rPr>
              <a:t>진정이에게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먼저 함께 놀자고 말하고 게임에 참여시켜 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err="1" smtClean="0">
                <a:solidFill>
                  <a:srgbClr val="144698"/>
                </a:solidFill>
              </a:rPr>
              <a:t>진정이에게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화내지 않고 게임 방법과 규칙을 설명해 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친구가 자기 차례에 다 할 때까지 시간이 걸리더라도 기다려준다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43725" y="5881537"/>
            <a:ext cx="4569405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b="1" dirty="0" err="1" smtClean="0">
                <a:solidFill>
                  <a:schemeClr val="accent1"/>
                </a:solidFill>
              </a:rPr>
              <a:t>진정이가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수업에 집중할 수 있도록</a:t>
            </a:r>
            <a:endParaRPr lang="en-US" altLang="ko-KR" sz="1200" b="1" dirty="0" smtClean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0805" y="6168808"/>
            <a:ext cx="50971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책상 위에 꼭 필요한 책과 필기도구만 두고 수업을 하도록 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다른 생각을 하고 있을 때 집중하도록 알려준다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생각이 많이 날 때에는 우선 순위를 정해서 가장 중요한 것부터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3725" y="7057111"/>
            <a:ext cx="4569405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b="1" dirty="0" err="1" smtClean="0">
                <a:solidFill>
                  <a:schemeClr val="accent1"/>
                </a:solidFill>
              </a:rPr>
              <a:t>진정이가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계속 수업이나 놀이를 방해한다면</a:t>
            </a:r>
            <a:endParaRPr lang="en-US" altLang="ko-KR" sz="1200" b="1" dirty="0" smtClean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49081" y="7344382"/>
            <a:ext cx="5064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다시 한 번 참고 설명해 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계속 방해한다면 선생님께 도움을 요청한다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3511" y="7825753"/>
            <a:ext cx="48599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buClr>
                <a:schemeClr val="tx2"/>
              </a:buClr>
              <a:buFont typeface="+mj-lt"/>
              <a:buAutoNum type="arabicPeriod" startAt="5"/>
            </a:pPr>
            <a:r>
              <a:rPr lang="ko-KR" altLang="en-US" sz="1200" b="1" dirty="0" smtClean="0">
                <a:solidFill>
                  <a:schemeClr val="accent1"/>
                </a:solidFill>
              </a:rPr>
              <a:t>긍정적인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댓글만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쓰기보다는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ko-KR" altLang="en-US" sz="1200" b="1" dirty="0" smtClean="0">
                <a:solidFill>
                  <a:schemeClr val="tx2"/>
                </a:solidFill>
              </a:rPr>
              <a:t>그 동안 장애 친구에 대한 생각이나 쌓였던 감정들을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</a:rPr>
            </a:br>
            <a:r>
              <a:rPr lang="ko-KR" altLang="en-US" sz="1200" b="1" dirty="0" smtClean="0">
                <a:solidFill>
                  <a:schemeClr val="tx2"/>
                </a:solidFill>
              </a:rPr>
              <a:t>자연스럽게 표현하도록 한다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12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1305272" cy="13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607248" y="3347864"/>
            <a:ext cx="1944217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800" b="1" dirty="0" smtClean="0"/>
              <a:t>기획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개발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디자인</a:t>
            </a:r>
            <a:endParaRPr lang="ko-KR" altLang="en-US" sz="1800" b="1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839497" y="3340647"/>
            <a:ext cx="3816423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800" dirty="0" smtClean="0"/>
              <a:t>(</a:t>
            </a:r>
            <a:r>
              <a:rPr lang="ko-KR" altLang="en-US" sz="1800" dirty="0" smtClean="0"/>
              <a:t>재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파라다이스 복지재단</a:t>
            </a:r>
            <a:endParaRPr lang="en-US" altLang="ko-KR" sz="1800" dirty="0" smtClean="0"/>
          </a:p>
          <a:p>
            <a:pPr algn="l">
              <a:lnSpc>
                <a:spcPct val="150000"/>
              </a:lnSpc>
            </a:pPr>
            <a:r>
              <a:rPr lang="ko-KR" altLang="en-US" sz="1800" dirty="0" err="1" smtClean="0"/>
              <a:t>이미섭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서울정문학교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강미경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변정윤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서울은천초등학교</a:t>
            </a:r>
            <a:r>
              <a:rPr lang="ko-KR" altLang="en-US" sz="1800" dirty="0" smtClean="0"/>
              <a:t>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임영선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계원예술대학교 </a:t>
            </a:r>
            <a:r>
              <a:rPr lang="ko-KR" altLang="en-US" sz="1800" dirty="0" smtClean="0"/>
              <a:t>애니메이션과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471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3491880"/>
            <a:ext cx="3024336" cy="166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60" y="7865078"/>
            <a:ext cx="1357668" cy="8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965551" y="1565578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1305272" cy="13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1946301" y="1827188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069123" y="5794671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20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 사고뭉치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  <p:pic>
        <p:nvPicPr>
          <p:cNvPr id="6" name="Picture 2" descr="N:\130220-ykchae 작업중\1 to Do\1 to Do-프로젝트\파라다이스복지재단 추가작업\영상동화 활동지\진정이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99" y="3408845"/>
            <a:ext cx="4121905" cy="2319270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9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523383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2321003" y="2469366"/>
            <a:ext cx="819965" cy="806490"/>
            <a:chOff x="3203848" y="4221088"/>
            <a:chExt cx="1171378" cy="1152128"/>
          </a:xfrm>
        </p:grpSpPr>
        <p:sp>
          <p:nvSpPr>
            <p:cNvPr id="32" name="타원 31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3098" y="4533639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유진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737240" y="1561249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진정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340768" y="2703492"/>
            <a:ext cx="1435526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그래서 짝인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08933" y="2739052"/>
            <a:ext cx="325637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진정이에게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화가 많이 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19560" y="3203848"/>
            <a:ext cx="499768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accent1"/>
                </a:solidFill>
                <a:latin typeface="+mn-ea"/>
                <a:ea typeface="+mn-ea"/>
              </a:rPr>
              <a:t>이와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유진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어떻게 사이 좋은 </a:t>
            </a: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친구가 될 수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있을까요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328068" y="1835058"/>
            <a:ext cx="5392728" cy="88761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이는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말도 잘 안 듣고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자기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멋대로 행동하기로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유명한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수업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시간에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시끄럽게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소리를 내고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친구들이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게임을 할 때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자기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마음대로 끼어들고 방해를 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408171" y="5257685"/>
            <a:ext cx="5105881" cy="827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257468" y="4704646"/>
            <a:ext cx="477726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이의 어떤 행동들이 친구들을 화나게 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725948" y="6495405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408171" y="7229707"/>
            <a:ext cx="5105881" cy="827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257468" y="6676668"/>
            <a:ext cx="477726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왜 수업시간에 공부를 하지 않고 시끄럽게 할까요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737240" y="4206442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제목 1"/>
          <p:cNvSpPr txBox="1">
            <a:spLocks/>
          </p:cNvSpPr>
          <p:nvPr/>
        </p:nvSpPr>
        <p:spPr>
          <a:xfrm>
            <a:off x="1268760" y="4387705"/>
            <a:ext cx="3268358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이처럼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친구들에게 나쁜 말을 하거나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친구를 기분 나쁘게 만든 적이 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그 때 친구들의 기분이 어땠을지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얼굴표정을 그려 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6" name="타원 45"/>
          <p:cNvSpPr/>
          <p:nvPr/>
        </p:nvSpPr>
        <p:spPr>
          <a:xfrm>
            <a:off x="4521012" y="4419405"/>
            <a:ext cx="1974181" cy="1845423"/>
          </a:xfrm>
          <a:prstGeom prst="ellipse">
            <a:avLst/>
          </a:prstGeom>
          <a:solidFill>
            <a:srgbClr val="F9DC0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C000"/>
              </a:solidFill>
            </a:endParaRPr>
          </a:p>
        </p:txBody>
      </p: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2321003" y="2469366"/>
            <a:ext cx="819965" cy="806490"/>
            <a:chOff x="3203848" y="4221088"/>
            <a:chExt cx="1171378" cy="1152128"/>
          </a:xfrm>
        </p:grpSpPr>
        <p:sp>
          <p:nvSpPr>
            <p:cNvPr id="32" name="타원 31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3098" y="4533639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유진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737240" y="1561249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진정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340768" y="2703492"/>
            <a:ext cx="1435526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그래서 짝인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08933" y="2739052"/>
            <a:ext cx="325637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진정이에게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화가 많이 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19560" y="3203848"/>
            <a:ext cx="499768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accent1"/>
                </a:solidFill>
                <a:latin typeface="+mn-ea"/>
                <a:ea typeface="+mn-ea"/>
              </a:rPr>
              <a:t>이와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유진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어떻게 사이 좋은 </a:t>
            </a: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친구가 될 수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있을까요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328068" y="1835058"/>
            <a:ext cx="5392728" cy="88761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이는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말도 잘 안 듣고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자기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멋대로 행동하기로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유명한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수업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시간에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시끄럽게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소리를 내고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친구들이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게임을 할 때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자기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마음대로 끼어들고 방해를 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737240" y="6339335"/>
            <a:ext cx="806490" cy="806490"/>
            <a:chOff x="1194811" y="1482756"/>
            <a:chExt cx="1152128" cy="1152128"/>
          </a:xfrm>
        </p:grpSpPr>
        <p:sp>
          <p:nvSpPr>
            <p:cNvPr id="48" name="타원 4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제목 1"/>
          <p:cNvSpPr txBox="1">
            <a:spLocks/>
          </p:cNvSpPr>
          <p:nvPr/>
        </p:nvSpPr>
        <p:spPr>
          <a:xfrm>
            <a:off x="1268760" y="6520598"/>
            <a:ext cx="3268358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이처럼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친구들이 나를 놀이에 끼워주지 않거나 무시한 적이 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그 때 나의 기분은 어땠는지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얼굴표정을 그려보세요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51" name="타원 50"/>
          <p:cNvSpPr/>
          <p:nvPr/>
        </p:nvSpPr>
        <p:spPr>
          <a:xfrm>
            <a:off x="4521012" y="6552298"/>
            <a:ext cx="1974181" cy="1845423"/>
          </a:xfrm>
          <a:prstGeom prst="ellipse">
            <a:avLst/>
          </a:prstGeom>
          <a:solidFill>
            <a:srgbClr val="F9DC0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4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737240" y="1331640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737240" y="5329327"/>
            <a:ext cx="806490" cy="806490"/>
            <a:chOff x="1194811" y="1482756"/>
            <a:chExt cx="1152128" cy="1152128"/>
          </a:xfrm>
        </p:grpSpPr>
        <p:sp>
          <p:nvSpPr>
            <p:cNvPr id="48" name="타원 4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제목 1"/>
          <p:cNvSpPr txBox="1">
            <a:spLocks/>
          </p:cNvSpPr>
          <p:nvPr/>
        </p:nvSpPr>
        <p:spPr>
          <a:xfrm>
            <a:off x="1268759" y="5510590"/>
            <a:ext cx="5426347" cy="79528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나쁜 말을 하고 게임을 방해하는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이에게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어떻게 말해주면 좋을까요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나의 마음을 담아 말해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5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268760" y="1512903"/>
            <a:ext cx="5199534" cy="1107996"/>
            <a:chOff x="1268760" y="1512903"/>
            <a:chExt cx="5199534" cy="1107996"/>
          </a:xfrm>
        </p:grpSpPr>
        <p:sp>
          <p:nvSpPr>
            <p:cNvPr id="45" name="제목 1"/>
            <p:cNvSpPr txBox="1">
              <a:spLocks/>
            </p:cNvSpPr>
            <p:nvPr/>
          </p:nvSpPr>
          <p:spPr>
            <a:xfrm>
              <a:off x="1268760" y="1512903"/>
              <a:ext cx="519953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2000" b="1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진정</a:t>
              </a:r>
              <a:r>
                <a:rPr lang="ko-KR" altLang="en-US" sz="1200" b="1" dirty="0" err="1" smtClean="0">
                  <a:solidFill>
                    <a:schemeClr val="tx2"/>
                  </a:solidFill>
                  <a:latin typeface="+mn-ea"/>
                  <a:ea typeface="+mn-ea"/>
                </a:rPr>
                <a:t>이는</a:t>
              </a:r>
              <a:r>
                <a:rPr lang="ko-KR" altLang="en-US" sz="12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 블록 쌓기를 잘 합니다</a:t>
              </a:r>
              <a:r>
                <a:rPr lang="en-US" altLang="ko-KR" sz="12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. </a:t>
              </a:r>
            </a:p>
            <a:p>
              <a:pPr algn="l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우리 반           는 어떤 활동을 잘 할까요</a:t>
              </a:r>
              <a:r>
                <a:rPr lang="en-US" altLang="ko-KR" sz="12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? </a:t>
              </a:r>
            </a:p>
            <a:p>
              <a:pPr algn="l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그리고 나는 어떤 활동을 잘 할까요</a:t>
              </a:r>
              <a:r>
                <a:rPr lang="en-US" altLang="ko-KR" sz="12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? </a:t>
              </a:r>
            </a:p>
          </p:txBody>
        </p:sp>
        <p:sp>
          <p:nvSpPr>
            <p:cNvPr id="26" name="타원 25"/>
            <p:cNvSpPr>
              <a:spLocks noChangeAspect="1"/>
            </p:cNvSpPr>
            <p:nvPr/>
          </p:nvSpPr>
          <p:spPr>
            <a:xfrm>
              <a:off x="1947182" y="2051720"/>
              <a:ext cx="243840" cy="2194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>
              <a:spLocks noChangeAspect="1"/>
            </p:cNvSpPr>
            <p:nvPr/>
          </p:nvSpPr>
          <p:spPr>
            <a:xfrm>
              <a:off x="2213887" y="2051720"/>
              <a:ext cx="243840" cy="2194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55" y="2620899"/>
            <a:ext cx="1953841" cy="109881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N:\130220-ykchae 작업중\1 to Do\1 to Do-프로젝트\파라다이스복지재단 추가작업\영상동화 활동지\진정이 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75" y="2620899"/>
            <a:ext cx="1954488" cy="1099731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직사각형 35"/>
          <p:cNvSpPr/>
          <p:nvPr/>
        </p:nvSpPr>
        <p:spPr>
          <a:xfrm>
            <a:off x="1373871" y="3848659"/>
            <a:ext cx="4796618" cy="1336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510531" y="3961175"/>
            <a:ext cx="4438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solidFill>
                  <a:srgbClr val="144698"/>
                </a:solidFill>
              </a:rPr>
              <a:t>진정이는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</a:t>
            </a:r>
            <a:r>
              <a:rPr lang="ko-KR" altLang="en-US" sz="1200" b="1" u="sng" dirty="0" smtClean="0">
                <a:solidFill>
                  <a:srgbClr val="144698"/>
                </a:solidFill>
              </a:rPr>
              <a:t>블록 쌓기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에 집중을 잘 합니다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  <a:endParaRPr lang="ko-KR" altLang="en-US" sz="1200" b="1" dirty="0">
              <a:solidFill>
                <a:srgbClr val="144698"/>
              </a:solidFill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1510531" y="4295304"/>
            <a:ext cx="5184576" cy="338554"/>
            <a:chOff x="2051720" y="5048706"/>
            <a:chExt cx="5184576" cy="338554"/>
          </a:xfrm>
        </p:grpSpPr>
        <p:sp>
          <p:nvSpPr>
            <p:cNvPr id="39" name="TextBox 38"/>
            <p:cNvSpPr txBox="1"/>
            <p:nvPr/>
          </p:nvSpPr>
          <p:spPr>
            <a:xfrm>
              <a:off x="2051720" y="5048706"/>
              <a:ext cx="518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       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는                                 에 집중을 잘 합니다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  <a:endParaRPr lang="ko-KR" altLang="en-US" sz="1200" b="1" dirty="0">
                <a:solidFill>
                  <a:srgbClr val="144698"/>
                </a:solidFill>
              </a:endParaRPr>
            </a:p>
          </p:txBody>
        </p:sp>
        <p:sp>
          <p:nvSpPr>
            <p:cNvPr id="40" name="타원 39"/>
            <p:cNvSpPr>
              <a:spLocks noChangeAspect="1"/>
            </p:cNvSpPr>
            <p:nvPr/>
          </p:nvSpPr>
          <p:spPr>
            <a:xfrm>
              <a:off x="2184404" y="5106633"/>
              <a:ext cx="243840" cy="2194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>
              <a:spLocks noChangeAspect="1"/>
            </p:cNvSpPr>
            <p:nvPr/>
          </p:nvSpPr>
          <p:spPr>
            <a:xfrm>
              <a:off x="2446716" y="5106633"/>
              <a:ext cx="243840" cy="2194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2988597" y="5048706"/>
              <a:ext cx="1620242" cy="3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1510531" y="4773541"/>
            <a:ext cx="4438749" cy="324000"/>
            <a:chOff x="2051720" y="5634739"/>
            <a:chExt cx="5184576" cy="324000"/>
          </a:xfrm>
        </p:grpSpPr>
        <p:sp>
          <p:nvSpPr>
            <p:cNvPr id="55" name="TextBox 54"/>
            <p:cNvSpPr txBox="1"/>
            <p:nvPr/>
          </p:nvSpPr>
          <p:spPr>
            <a:xfrm>
              <a:off x="2051720" y="5634741"/>
              <a:ext cx="5184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>
                  <a:solidFill>
                    <a:srgbClr val="144698"/>
                  </a:solidFill>
                </a:rPr>
                <a:t>나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는                                 에 집중을 잘 합니다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  <a:endParaRPr lang="ko-KR" altLang="en-US" sz="1200" b="1" dirty="0">
                <a:solidFill>
                  <a:srgbClr val="144698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2647579" y="5634739"/>
              <a:ext cx="1892203" cy="3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7" name="Picture 9" descr="N:\130220-ykchae 작업중\1 to Do\1 to Do-프로젝트\파라다이스복지재단 추가작업\영상동화 활동지\진정이 22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55" y="6354381"/>
            <a:ext cx="3924253" cy="2207392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737240" y="1331640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6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268760" y="1512903"/>
            <a:ext cx="5426346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집중을 잘 못하고 다른 친구들을 방해하는 친구들을 어떻게 대해야 할까요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알맞은 도움 방법을 찾아 모두 연결하여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573016" y="2649273"/>
            <a:ext cx="2715380" cy="337763"/>
            <a:chOff x="3161892" y="2482980"/>
            <a:chExt cx="2715380" cy="337763"/>
          </a:xfrm>
        </p:grpSpPr>
        <p:sp>
          <p:nvSpPr>
            <p:cNvPr id="31" name="직사각형 30"/>
            <p:cNvSpPr/>
            <p:nvPr/>
          </p:nvSpPr>
          <p:spPr>
            <a:xfrm>
              <a:off x="3161892" y="2482980"/>
              <a:ext cx="2715380" cy="33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49742" y="2520298"/>
              <a:ext cx="2483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이해해주고 무시하지 않는다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283853" y="2650061"/>
            <a:ext cx="1281051" cy="1200382"/>
            <a:chOff x="1868267" y="2974520"/>
            <a:chExt cx="1281051" cy="120038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6" name="직사각형 45"/>
            <p:cNvSpPr/>
            <p:nvPr/>
          </p:nvSpPr>
          <p:spPr>
            <a:xfrm>
              <a:off x="1904675" y="2990622"/>
              <a:ext cx="1244643" cy="118428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51049" y="3596349"/>
              <a:ext cx="11982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친구들과 함께 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/>
              </a:r>
              <a:br>
                <a:rPr lang="en-US" altLang="ko-KR" sz="1200" b="1" dirty="0" smtClean="0">
                  <a:solidFill>
                    <a:srgbClr val="144698"/>
                  </a:solidFill>
                </a:rPr>
              </a:br>
              <a:r>
                <a:rPr lang="ko-KR" altLang="en-US" sz="1200" b="1" dirty="0" smtClean="0">
                  <a:solidFill>
                    <a:srgbClr val="144698"/>
                  </a:solidFill>
                </a:rPr>
                <a:t>놀 수 있도록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68267" y="29745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573016" y="3154117"/>
            <a:ext cx="2715380" cy="337763"/>
            <a:chOff x="3161892" y="3067716"/>
            <a:chExt cx="2715380" cy="337763"/>
          </a:xfrm>
        </p:grpSpPr>
        <p:sp>
          <p:nvSpPr>
            <p:cNvPr id="71" name="직사각형 70"/>
            <p:cNvSpPr/>
            <p:nvPr/>
          </p:nvSpPr>
          <p:spPr>
            <a:xfrm>
              <a:off x="3161892" y="3067716"/>
              <a:ext cx="2715380" cy="33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49742" y="3098099"/>
              <a:ext cx="2483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어떤 방해를 해도 모른 척 한다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3573016" y="3658173"/>
            <a:ext cx="2715380" cy="337763"/>
            <a:chOff x="3161892" y="3653766"/>
            <a:chExt cx="2715380" cy="337763"/>
          </a:xfrm>
        </p:grpSpPr>
        <p:sp>
          <p:nvSpPr>
            <p:cNvPr id="72" name="직사각형 71"/>
            <p:cNvSpPr/>
            <p:nvPr/>
          </p:nvSpPr>
          <p:spPr>
            <a:xfrm>
              <a:off x="3161892" y="3653766"/>
              <a:ext cx="2715380" cy="33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49742" y="3684149"/>
              <a:ext cx="2483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먼저 함께 놀자고 말한다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3573016" y="4162229"/>
            <a:ext cx="2715380" cy="337763"/>
            <a:chOff x="3161892" y="4219844"/>
            <a:chExt cx="2715380" cy="337763"/>
          </a:xfrm>
        </p:grpSpPr>
        <p:sp>
          <p:nvSpPr>
            <p:cNvPr id="73" name="직사각형 72"/>
            <p:cNvSpPr/>
            <p:nvPr/>
          </p:nvSpPr>
          <p:spPr>
            <a:xfrm>
              <a:off x="3161892" y="4219844"/>
              <a:ext cx="2715380" cy="33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49742" y="4250227"/>
              <a:ext cx="2483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계속 방해하면 게임에서 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573016" y="4666285"/>
            <a:ext cx="2715380" cy="337763"/>
            <a:chOff x="3161892" y="4805894"/>
            <a:chExt cx="2715380" cy="337763"/>
          </a:xfrm>
        </p:grpSpPr>
        <p:sp>
          <p:nvSpPr>
            <p:cNvPr id="74" name="직사각형 73"/>
            <p:cNvSpPr/>
            <p:nvPr/>
          </p:nvSpPr>
          <p:spPr>
            <a:xfrm>
              <a:off x="3161892" y="4805894"/>
              <a:ext cx="2715380" cy="33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249742" y="4836277"/>
              <a:ext cx="2483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게임 방법을 친절하게 알려 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3573016" y="5651332"/>
            <a:ext cx="2715380" cy="337763"/>
            <a:chOff x="3161892" y="2482980"/>
            <a:chExt cx="2715380" cy="337763"/>
          </a:xfrm>
        </p:grpSpPr>
        <p:sp>
          <p:nvSpPr>
            <p:cNvPr id="76" name="직사각형 75"/>
            <p:cNvSpPr/>
            <p:nvPr/>
          </p:nvSpPr>
          <p:spPr>
            <a:xfrm>
              <a:off x="3161892" y="2482980"/>
              <a:ext cx="2715380" cy="33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49742" y="2520298"/>
              <a:ext cx="2483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참아보려고 노력한다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283853" y="5652120"/>
            <a:ext cx="1281051" cy="1200382"/>
            <a:chOff x="1868267" y="2974520"/>
            <a:chExt cx="1281051" cy="120038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9" name="직사각형 78"/>
            <p:cNvSpPr/>
            <p:nvPr/>
          </p:nvSpPr>
          <p:spPr>
            <a:xfrm>
              <a:off x="1904675" y="2990622"/>
              <a:ext cx="1244643" cy="118428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951049" y="3596349"/>
              <a:ext cx="11982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수업에 집중할 수 있도록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68267" y="29745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3573016" y="6156176"/>
            <a:ext cx="2715380" cy="337763"/>
            <a:chOff x="3161892" y="3067716"/>
            <a:chExt cx="2715380" cy="337763"/>
          </a:xfrm>
        </p:grpSpPr>
        <p:sp>
          <p:nvSpPr>
            <p:cNvPr id="83" name="직사각형 82"/>
            <p:cNvSpPr/>
            <p:nvPr/>
          </p:nvSpPr>
          <p:spPr>
            <a:xfrm>
              <a:off x="3161892" y="3067716"/>
              <a:ext cx="2715380" cy="33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49742" y="3098099"/>
              <a:ext cx="2483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너무 시끄러울 때 화를 낸다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3573016" y="6660232"/>
            <a:ext cx="2715380" cy="337763"/>
            <a:chOff x="3161892" y="3653766"/>
            <a:chExt cx="2715380" cy="337763"/>
          </a:xfrm>
        </p:grpSpPr>
        <p:sp>
          <p:nvSpPr>
            <p:cNvPr id="86" name="직사각형 85"/>
            <p:cNvSpPr/>
            <p:nvPr/>
          </p:nvSpPr>
          <p:spPr>
            <a:xfrm>
              <a:off x="3161892" y="3653766"/>
              <a:ext cx="2715380" cy="33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49742" y="3684149"/>
              <a:ext cx="2483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작은 목소리로 집중하자고 말한다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3573016" y="7164288"/>
            <a:ext cx="2715380" cy="492048"/>
            <a:chOff x="3161892" y="4219844"/>
            <a:chExt cx="2715380" cy="492048"/>
          </a:xfrm>
        </p:grpSpPr>
        <p:sp>
          <p:nvSpPr>
            <p:cNvPr id="89" name="직사각형 88"/>
            <p:cNvSpPr/>
            <p:nvPr/>
          </p:nvSpPr>
          <p:spPr>
            <a:xfrm>
              <a:off x="3161892" y="4219844"/>
              <a:ext cx="2715380" cy="49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249742" y="4250227"/>
              <a:ext cx="2483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시끄러울 때마다 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선생님께 말씀 드린다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grpSp>
        <p:nvGrpSpPr>
          <p:cNvPr id="91" name="그룹 90"/>
          <p:cNvGrpSpPr/>
          <p:nvPr/>
        </p:nvGrpSpPr>
        <p:grpSpPr>
          <a:xfrm>
            <a:off x="3573016" y="7812360"/>
            <a:ext cx="2715380" cy="492048"/>
            <a:chOff x="3161892" y="4805894"/>
            <a:chExt cx="2715380" cy="492048"/>
          </a:xfrm>
        </p:grpSpPr>
        <p:sp>
          <p:nvSpPr>
            <p:cNvPr id="92" name="직사각형 91"/>
            <p:cNvSpPr/>
            <p:nvPr/>
          </p:nvSpPr>
          <p:spPr>
            <a:xfrm>
              <a:off x="3161892" y="4805894"/>
              <a:ext cx="2715380" cy="49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249742" y="4836277"/>
              <a:ext cx="2483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어느 부분을 공부하고 있는지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알려준다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1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3491880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844824" y="1894119"/>
            <a:ext cx="819965" cy="806490"/>
            <a:chOff x="3203848" y="4221088"/>
            <a:chExt cx="1171378" cy="1152128"/>
          </a:xfrm>
        </p:grpSpPr>
        <p:sp>
          <p:nvSpPr>
            <p:cNvPr id="32" name="타원 31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3098" y="4533639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유진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737240" y="1187624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진정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340768" y="2128245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짝인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432754" y="2163805"/>
            <a:ext cx="428804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이는 이런 진정이 때문에 화가 나는데 회수는 이런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진정이를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이해해보라고 말합니다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19560" y="2771800"/>
            <a:ext cx="5401236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</a:rPr>
              <a:t>반 친구들이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accent1"/>
                </a:solidFill>
                <a:latin typeface="+mn-ea"/>
                <a:ea typeface="+mn-ea"/>
              </a:rPr>
              <a:t>이를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 이해하고 함께 지낼 수 있는 방법을 생각해 봅시다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328068" y="1461433"/>
            <a:ext cx="539272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이는 한 가지 일에 집중하기 어렵고 자기도 모르게 말이나 행동이 먼저 나와 친구들과 어울리기 힘든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408171" y="4226182"/>
            <a:ext cx="5105881" cy="827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257468" y="3673143"/>
            <a:ext cx="477726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어떤 행동들 때문에 친구들과 어울리기 힘들었나요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725948" y="5139854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408171" y="6124599"/>
            <a:ext cx="5105881" cy="827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257468" y="5321117"/>
            <a:ext cx="5463328" cy="79528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왜 수업시간에 공부를 하지 않고 시끄럽게 해서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친구들을 방해하였나요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7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그룹 42"/>
          <p:cNvGrpSpPr>
            <a:grpSpLocks noChangeAspect="1"/>
          </p:cNvGrpSpPr>
          <p:nvPr/>
        </p:nvGrpSpPr>
        <p:grpSpPr>
          <a:xfrm>
            <a:off x="725948" y="7038271"/>
            <a:ext cx="806490" cy="806490"/>
            <a:chOff x="1194811" y="1482756"/>
            <a:chExt cx="1152128" cy="1152128"/>
          </a:xfrm>
        </p:grpSpPr>
        <p:sp>
          <p:nvSpPr>
            <p:cNvPr id="44" name="타원 4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1408171" y="7772573"/>
            <a:ext cx="5105881" cy="827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1257468" y="7219534"/>
            <a:ext cx="477726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회수가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계속 이해해보라고 말하는 이유는 무엇일까요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10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737240" y="1331640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737240" y="5863996"/>
            <a:ext cx="806490" cy="806490"/>
            <a:chOff x="1194811" y="1482756"/>
            <a:chExt cx="1152128" cy="1152128"/>
          </a:xfrm>
        </p:grpSpPr>
        <p:sp>
          <p:nvSpPr>
            <p:cNvPr id="48" name="타원 4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제목 1"/>
          <p:cNvSpPr txBox="1">
            <a:spLocks/>
          </p:cNvSpPr>
          <p:nvPr/>
        </p:nvSpPr>
        <p:spPr>
          <a:xfrm>
            <a:off x="1268759" y="6045259"/>
            <a:ext cx="5426347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이처럼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수업시간에 계속 다른 생각이 떠오른다면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어떤 기분이 들까요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8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268760" y="1512903"/>
            <a:ext cx="5199534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이처럼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계속 다른 생각이 떠올라 수업에 집중하기 어려웠던 적이 있었나요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어떤 생각들이 떠올라 나를 힘들게 했는지 그 생각을 생각풍선 안에 그림으로 그리거나 글로 써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30" name="Picture 2" descr="N:\130220-ykchae 작업중\1 to Do\1 to Do-프로젝트\파라다이스복지재단 추가작업\영상동화 활동지\진정이 9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55" y="2722258"/>
            <a:ext cx="5079099" cy="2857854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직사각형 30"/>
          <p:cNvSpPr/>
          <p:nvPr/>
        </p:nvSpPr>
        <p:spPr>
          <a:xfrm>
            <a:off x="1408171" y="6948264"/>
            <a:ext cx="5060123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1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5" y="6107736"/>
            <a:ext cx="4854021" cy="251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737240" y="1331640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400" b="1" dirty="0" err="1" smtClean="0">
                <a:solidFill>
                  <a:srgbClr val="144698"/>
                </a:solidFill>
              </a:rPr>
              <a:t>이는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사고뭉치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737240" y="5364088"/>
            <a:ext cx="806490" cy="806490"/>
            <a:chOff x="1194811" y="1482756"/>
            <a:chExt cx="1152128" cy="1152128"/>
          </a:xfrm>
        </p:grpSpPr>
        <p:sp>
          <p:nvSpPr>
            <p:cNvPr id="48" name="타원 4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제목 1"/>
          <p:cNvSpPr txBox="1">
            <a:spLocks/>
          </p:cNvSpPr>
          <p:nvPr/>
        </p:nvSpPr>
        <p:spPr>
          <a:xfrm>
            <a:off x="1268759" y="5545351"/>
            <a:ext cx="5426347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이의 친구가 되어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진정</a:t>
            </a:r>
            <a:r>
              <a:rPr lang="ko-KR" altLang="en-US" sz="1200" b="1" dirty="0" err="1" smtClean="0">
                <a:solidFill>
                  <a:schemeClr val="tx2"/>
                </a:solidFill>
              </a:rPr>
              <a:t>이에게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 내 마음을 전하는 편지를 써 봅시다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.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9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268760" y="1646095"/>
            <a:ext cx="519953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다른 친구들을 방해하고 심한 말을 하는 친구가 있다면 그 친구를 어떻게 대해야 한다고 생각하나요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  <a:latin typeface="+mn-ea"/>
                <a:ea typeface="+mn-ea"/>
              </a:rPr>
              <a:t>유진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이와 </a:t>
            </a:r>
            <a:r>
              <a:rPr lang="ko-KR" alt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  <a:latin typeface="+mn-ea"/>
                <a:ea typeface="+mn-ea"/>
              </a:rPr>
              <a:t>회수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중 자신의 생각과 비슷한 사람을 골라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말풍선에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자신의 생각을 써봅시다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4098312" y="2877954"/>
            <a:ext cx="2356836" cy="973966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사각형 설명선 16"/>
          <p:cNvSpPr/>
          <p:nvPr/>
        </p:nvSpPr>
        <p:spPr>
          <a:xfrm flipH="1">
            <a:off x="1295752" y="2877954"/>
            <a:ext cx="2686180" cy="973966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60" y="4067945"/>
            <a:ext cx="1363989" cy="122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4067945"/>
            <a:ext cx="135673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19269" y="2977680"/>
            <a:ext cx="275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accent1"/>
                </a:solidFill>
                <a:latin typeface="+mn-ea"/>
              </a:rPr>
              <a:t>저는 처음의 유진이 생각과 같습니다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</a:rPr>
              <a:t>. </a:t>
            </a:r>
          </a:p>
          <a:p>
            <a:r>
              <a:rPr lang="ko-KR" altLang="en-US" sz="1200" b="1" dirty="0" smtClean="0">
                <a:solidFill>
                  <a:schemeClr val="accent1"/>
                </a:solidFill>
                <a:latin typeface="+mn-ea"/>
              </a:rPr>
              <a:t>왜냐하면</a:t>
            </a:r>
            <a:endParaRPr lang="ko-KR" altLang="en-US" sz="12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7072" y="2985766"/>
            <a:ext cx="23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accent1"/>
                </a:solidFill>
                <a:latin typeface="+mn-ea"/>
              </a:rPr>
              <a:t>저는 회수의 생각과 같습니다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</a:rPr>
              <a:t>. </a:t>
            </a:r>
          </a:p>
          <a:p>
            <a:r>
              <a:rPr lang="ko-KR" altLang="en-US" sz="1200" b="1" dirty="0" smtClean="0">
                <a:solidFill>
                  <a:schemeClr val="accent1"/>
                </a:solidFill>
                <a:latin typeface="+mn-ea"/>
              </a:rPr>
              <a:t>왜냐하면</a:t>
            </a:r>
            <a:endParaRPr lang="ko-KR" altLang="en-US" sz="1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6971" y="661167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solidFill>
                  <a:schemeClr val="tx2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진정이에게</a:t>
            </a:r>
            <a:endParaRPr lang="ko-KR" altLang="en-US" sz="1200" b="1" dirty="0">
              <a:solidFill>
                <a:schemeClr val="tx2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64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1304</Words>
  <Application>Microsoft Office PowerPoint</Application>
  <PresentationFormat>화면 슬라이드 쇼(4:3)</PresentationFormat>
  <Paragraphs>251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HY바다L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kaywon</dc:creator>
  <cp:lastModifiedBy>김지훈</cp:lastModifiedBy>
  <cp:revision>27</cp:revision>
  <dcterms:created xsi:type="dcterms:W3CDTF">2015-04-22T10:06:41Z</dcterms:created>
  <dcterms:modified xsi:type="dcterms:W3CDTF">2015-06-23T05:36:29Z</dcterms:modified>
</cp:coreProperties>
</file>