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23" r:id="rId2"/>
    <p:sldId id="424" r:id="rId3"/>
    <p:sldId id="425" r:id="rId4"/>
    <p:sldId id="390" r:id="rId5"/>
    <p:sldId id="429" r:id="rId6"/>
    <p:sldId id="430" r:id="rId7"/>
    <p:sldId id="431" r:id="rId8"/>
    <p:sldId id="432" r:id="rId9"/>
    <p:sldId id="433" r:id="rId10"/>
    <p:sldId id="434" r:id="rId11"/>
    <p:sldId id="436" r:id="rId12"/>
    <p:sldId id="437" r:id="rId13"/>
    <p:sldId id="438" r:id="rId14"/>
    <p:sldId id="440" r:id="rId15"/>
    <p:sldId id="439" r:id="rId16"/>
    <p:sldId id="441" r:id="rId17"/>
    <p:sldId id="442" r:id="rId18"/>
    <p:sldId id="443" r:id="rId19"/>
    <p:sldId id="444" r:id="rId20"/>
    <p:sldId id="445" r:id="rId21"/>
    <p:sldId id="446" r:id="rId22"/>
    <p:sldId id="448" r:id="rId23"/>
    <p:sldId id="447" r:id="rId24"/>
    <p:sldId id="449" r:id="rId25"/>
    <p:sldId id="450" r:id="rId26"/>
    <p:sldId id="451" r:id="rId27"/>
    <p:sldId id="452" r:id="rId28"/>
    <p:sldId id="453" r:id="rId29"/>
    <p:sldId id="454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65" r:id="rId41"/>
    <p:sldId id="466" r:id="rId42"/>
    <p:sldId id="467" r:id="rId43"/>
    <p:sldId id="468" r:id="rId44"/>
    <p:sldId id="469" r:id="rId45"/>
    <p:sldId id="384" r:id="rId46"/>
    <p:sldId id="386" r:id="rId4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C07"/>
    <a:srgbClr val="FFFF00"/>
    <a:srgbClr val="FFFF66"/>
    <a:srgbClr val="144698"/>
    <a:srgbClr val="F0D510"/>
    <a:srgbClr val="0E3B9E"/>
    <a:srgbClr val="152197"/>
    <a:srgbClr val="102464"/>
    <a:srgbClr val="0228A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4" autoAdjust="0"/>
    <p:restoredTop sz="94660"/>
  </p:normalViewPr>
  <p:slideViewPr>
    <p:cSldViewPr>
      <p:cViewPr varScale="1">
        <p:scale>
          <a:sx n="74" d="100"/>
          <a:sy n="74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9653-9079-41CE-9358-3DC10044A8D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42F7-AD29-42D1-8BFF-72781657DD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95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042F7-AD29-42D1-8BFF-72781657DDD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78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26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76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88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5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4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56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46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68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0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29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022E-9000-48BE-B867-7EA07DB6D7C8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4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55" y="3934306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400632" y="4698442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03" y="1766048"/>
            <a:ext cx="2974478" cy="31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80" y="6486722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362132" y="4993135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8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337663" y="1751749"/>
            <a:ext cx="6554817" cy="1292662"/>
            <a:chOff x="2337663" y="1751749"/>
            <a:chExt cx="6554817" cy="1292662"/>
          </a:xfrm>
        </p:grpSpPr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337663" y="1751749"/>
              <a:ext cx="6554817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2000" b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진정</a:t>
              </a:r>
              <a:r>
                <a:rPr lang="ko-KR" altLang="en-US" sz="1600" b="1" dirty="0" err="1" smtClean="0">
                  <a:solidFill>
                    <a:schemeClr val="tx2"/>
                  </a:solidFill>
                  <a:latin typeface="+mn-ea"/>
                  <a:ea typeface="+mn-ea"/>
                </a:rPr>
                <a:t>이는</a:t>
              </a: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 블록 쌓기를 잘 합니다</a:t>
              </a:r>
              <a:r>
                <a:rPr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우리 반         는 어떤 활동을 잘 할까요</a:t>
              </a:r>
              <a:r>
                <a:rPr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? </a:t>
              </a:r>
            </a:p>
            <a:p>
              <a:pPr algn="l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그리고 나는 어떤 활동을 잘 할까요</a:t>
              </a:r>
              <a:r>
                <a:rPr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?  </a:t>
              </a:r>
            </a:p>
          </p:txBody>
        </p:sp>
        <p:sp>
          <p:nvSpPr>
            <p:cNvPr id="27" name="타원 26"/>
            <p:cNvSpPr>
              <a:spLocks noChangeAspect="1"/>
            </p:cNvSpPr>
            <p:nvPr/>
          </p:nvSpPr>
          <p:spPr>
            <a:xfrm>
              <a:off x="3214943" y="2311936"/>
              <a:ext cx="243840" cy="2194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>
              <a:spLocks noChangeAspect="1"/>
            </p:cNvSpPr>
            <p:nvPr/>
          </p:nvSpPr>
          <p:spPr>
            <a:xfrm>
              <a:off x="3481648" y="2311936"/>
              <a:ext cx="243840" cy="2194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64" y="3079080"/>
            <a:ext cx="1953841" cy="109881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N:\130220-ykchae 작업중\1 to Do\1 to Do-프로젝트\파라다이스복지재단 추가작업\영상동화 활동지\진정이 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4" y="3079080"/>
            <a:ext cx="1954488" cy="1099731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직사각형 30"/>
          <p:cNvSpPr/>
          <p:nvPr/>
        </p:nvSpPr>
        <p:spPr>
          <a:xfrm>
            <a:off x="2337663" y="4437112"/>
            <a:ext cx="5544615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474324" y="4680109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144698"/>
                </a:solidFill>
              </a:rPr>
              <a:t>진정이는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 </a:t>
            </a:r>
            <a:r>
              <a:rPr lang="ko-KR" altLang="en-US" sz="1600" b="1" u="sng" dirty="0" smtClean="0">
                <a:solidFill>
                  <a:srgbClr val="144698"/>
                </a:solidFill>
              </a:rPr>
              <a:t>블록 쌓기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에 집중을 잘 합니다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. </a:t>
            </a:r>
            <a:endParaRPr lang="ko-KR" altLang="en-US" sz="1600" b="1" dirty="0">
              <a:solidFill>
                <a:srgbClr val="144698"/>
              </a:solidFill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2474324" y="5221109"/>
            <a:ext cx="5184576" cy="467112"/>
            <a:chOff x="2051720" y="4968141"/>
            <a:chExt cx="5184576" cy="467112"/>
          </a:xfrm>
        </p:grpSpPr>
        <p:sp>
          <p:nvSpPr>
            <p:cNvPr id="34" name="TextBox 33"/>
            <p:cNvSpPr txBox="1"/>
            <p:nvPr/>
          </p:nvSpPr>
          <p:spPr>
            <a:xfrm>
              <a:off x="2051720" y="5048706"/>
              <a:ext cx="518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        는                                 에 집중을 잘 합니다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 </a:t>
              </a:r>
              <a:endParaRPr lang="ko-KR" altLang="en-US" sz="1600" b="1" dirty="0">
                <a:solidFill>
                  <a:srgbClr val="144698"/>
                </a:solidFill>
              </a:endParaRPr>
            </a:p>
          </p:txBody>
        </p:sp>
        <p:sp>
          <p:nvSpPr>
            <p:cNvPr id="35" name="타원 34"/>
            <p:cNvSpPr>
              <a:spLocks noChangeAspect="1"/>
            </p:cNvSpPr>
            <p:nvPr/>
          </p:nvSpPr>
          <p:spPr>
            <a:xfrm>
              <a:off x="2184404" y="5106633"/>
              <a:ext cx="243840" cy="2194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>
              <a:spLocks noChangeAspect="1"/>
            </p:cNvSpPr>
            <p:nvPr/>
          </p:nvSpPr>
          <p:spPr>
            <a:xfrm>
              <a:off x="2446716" y="5106633"/>
              <a:ext cx="243840" cy="2194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023765" y="4968141"/>
              <a:ext cx="2205339" cy="467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2474324" y="5807144"/>
            <a:ext cx="5184576" cy="467112"/>
            <a:chOff x="2051720" y="5554176"/>
            <a:chExt cx="5184576" cy="467112"/>
          </a:xfrm>
        </p:grpSpPr>
        <p:sp>
          <p:nvSpPr>
            <p:cNvPr id="39" name="TextBox 38"/>
            <p:cNvSpPr txBox="1"/>
            <p:nvPr/>
          </p:nvSpPr>
          <p:spPr>
            <a:xfrm>
              <a:off x="2051720" y="5634741"/>
              <a:ext cx="518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>
                  <a:solidFill>
                    <a:srgbClr val="144698"/>
                  </a:solidFill>
                </a:rPr>
                <a:t>나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는                                 에 집중을 잘 합니다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 </a:t>
              </a:r>
              <a:endParaRPr lang="ko-KR" altLang="en-US" sz="1600" b="1" dirty="0">
                <a:solidFill>
                  <a:srgbClr val="144698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2646256" y="5554176"/>
              <a:ext cx="2205339" cy="467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12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554817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나쁜 말을 하고 게임을 방해하는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이에게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어떻게 말해주면 좋을까요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나의 마음을 담아 말해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26" name="Picture 9" descr="N:\130220-ykchae 작업중\1 to Do\1 to Do-프로젝트\파라다이스복지재단 추가작업\영상동화 활동지\진정이 22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5852160" cy="3291840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554817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집중을 잘 못하고 다른 친구들을 방해하는 친구들을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어떻게 대해야 할까요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알맞은 도움 방법을 찾아 모두 연결하여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5106589" y="3195444"/>
            <a:ext cx="3356872" cy="449580"/>
            <a:chOff x="4599504" y="2979420"/>
            <a:chExt cx="3356872" cy="449580"/>
          </a:xfrm>
        </p:grpSpPr>
        <p:sp>
          <p:nvSpPr>
            <p:cNvPr id="10" name="직사각형 9"/>
            <p:cNvSpPr/>
            <p:nvPr/>
          </p:nvSpPr>
          <p:spPr>
            <a:xfrm>
              <a:off x="4599504" y="2979420"/>
              <a:ext cx="335687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87354" y="3040184"/>
              <a:ext cx="2829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이해해주고 무시하지 않는다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375352" y="3206645"/>
            <a:ext cx="1623614" cy="1284943"/>
            <a:chOff x="1868267" y="2990621"/>
            <a:chExt cx="1623614" cy="128494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직사각형 13"/>
            <p:cNvSpPr/>
            <p:nvPr/>
          </p:nvSpPr>
          <p:spPr>
            <a:xfrm>
              <a:off x="1904675" y="2990621"/>
              <a:ext cx="1587205" cy="1284943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51049" y="3690789"/>
              <a:ext cx="15408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친구들과 함께 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/>
              </a:r>
              <a:br>
                <a:rPr lang="en-US" altLang="ko-KR" sz="1600" b="1" dirty="0" smtClean="0">
                  <a:solidFill>
                    <a:srgbClr val="144698"/>
                  </a:solidFill>
                </a:rPr>
              </a:br>
              <a:r>
                <a:rPr lang="ko-KR" altLang="en-US" sz="1600" b="1" dirty="0" smtClean="0">
                  <a:solidFill>
                    <a:srgbClr val="144698"/>
                  </a:solidFill>
                </a:rPr>
                <a:t>놀 수 있도록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8267" y="3068960"/>
              <a:ext cx="54046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4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5106589" y="3761522"/>
            <a:ext cx="3356872" cy="449580"/>
            <a:chOff x="4599504" y="3545498"/>
            <a:chExt cx="3356872" cy="449580"/>
          </a:xfrm>
        </p:grpSpPr>
        <p:sp>
          <p:nvSpPr>
            <p:cNvPr id="20" name="직사각형 19"/>
            <p:cNvSpPr/>
            <p:nvPr/>
          </p:nvSpPr>
          <p:spPr>
            <a:xfrm>
              <a:off x="4599504" y="3545498"/>
              <a:ext cx="335687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87354" y="3606262"/>
              <a:ext cx="3197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어떤 방해를 해도 모른 척 한다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5106589" y="4347572"/>
            <a:ext cx="3356872" cy="449580"/>
            <a:chOff x="4599504" y="4131548"/>
            <a:chExt cx="3356872" cy="449580"/>
          </a:xfrm>
        </p:grpSpPr>
        <p:sp>
          <p:nvSpPr>
            <p:cNvPr id="27" name="직사각형 26"/>
            <p:cNvSpPr/>
            <p:nvPr/>
          </p:nvSpPr>
          <p:spPr>
            <a:xfrm>
              <a:off x="4599504" y="4131548"/>
              <a:ext cx="335687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87354" y="4192312"/>
              <a:ext cx="3197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먼저 함께 놀자고 말한다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5106589" y="4913650"/>
            <a:ext cx="3356872" cy="449580"/>
            <a:chOff x="4599504" y="4697626"/>
            <a:chExt cx="3356872" cy="449580"/>
          </a:xfrm>
        </p:grpSpPr>
        <p:sp>
          <p:nvSpPr>
            <p:cNvPr id="30" name="직사각형 29"/>
            <p:cNvSpPr/>
            <p:nvPr/>
          </p:nvSpPr>
          <p:spPr>
            <a:xfrm>
              <a:off x="4599504" y="4697626"/>
              <a:ext cx="335687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87354" y="4758390"/>
              <a:ext cx="3197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계속 방해하면 게임에서 뺀다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5106589" y="5499700"/>
            <a:ext cx="3356872" cy="449580"/>
            <a:chOff x="4599504" y="5283676"/>
            <a:chExt cx="3356872" cy="449580"/>
          </a:xfrm>
        </p:grpSpPr>
        <p:sp>
          <p:nvSpPr>
            <p:cNvPr id="33" name="직사각형 32"/>
            <p:cNvSpPr/>
            <p:nvPr/>
          </p:nvSpPr>
          <p:spPr>
            <a:xfrm>
              <a:off x="4599504" y="5283676"/>
              <a:ext cx="335687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87354" y="5344440"/>
              <a:ext cx="3197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게임 방법을 친절하게 알려 준다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29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554817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집중을 잘 못하고 다른 친구들을 방해하는 친구들을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어떻게 대해야 할까요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알맞은 도움 방법을 찾아 모두 연결하여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2375352" y="3206645"/>
            <a:ext cx="1623614" cy="1284943"/>
            <a:chOff x="1868267" y="2990621"/>
            <a:chExt cx="1623614" cy="128494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직사각형 13"/>
            <p:cNvSpPr/>
            <p:nvPr/>
          </p:nvSpPr>
          <p:spPr>
            <a:xfrm>
              <a:off x="1904675" y="2990621"/>
              <a:ext cx="1587205" cy="1284943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51049" y="3690789"/>
              <a:ext cx="15408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수업에 집중할 수 있도록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8267" y="3068960"/>
              <a:ext cx="54046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4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5103560" y="3167344"/>
            <a:ext cx="3356872" cy="449580"/>
            <a:chOff x="4599504" y="2979420"/>
            <a:chExt cx="3356872" cy="449580"/>
          </a:xfrm>
        </p:grpSpPr>
        <p:sp>
          <p:nvSpPr>
            <p:cNvPr id="36" name="직사각형 35"/>
            <p:cNvSpPr/>
            <p:nvPr/>
          </p:nvSpPr>
          <p:spPr>
            <a:xfrm>
              <a:off x="4599504" y="2979420"/>
              <a:ext cx="335687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87354" y="3040184"/>
              <a:ext cx="2829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참아보려고 노력한다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5103560" y="3733422"/>
            <a:ext cx="3356872" cy="449580"/>
            <a:chOff x="4599504" y="3545498"/>
            <a:chExt cx="3356872" cy="449580"/>
          </a:xfrm>
        </p:grpSpPr>
        <p:sp>
          <p:nvSpPr>
            <p:cNvPr id="39" name="직사각형 38"/>
            <p:cNvSpPr/>
            <p:nvPr/>
          </p:nvSpPr>
          <p:spPr>
            <a:xfrm>
              <a:off x="4599504" y="3545498"/>
              <a:ext cx="335687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87354" y="3606262"/>
              <a:ext cx="3197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너무 시끄러울 때 화를 낸다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103560" y="4319472"/>
            <a:ext cx="3356872" cy="449580"/>
            <a:chOff x="4599504" y="4131548"/>
            <a:chExt cx="3356872" cy="449580"/>
          </a:xfrm>
        </p:grpSpPr>
        <p:sp>
          <p:nvSpPr>
            <p:cNvPr id="42" name="직사각형 41"/>
            <p:cNvSpPr/>
            <p:nvPr/>
          </p:nvSpPr>
          <p:spPr>
            <a:xfrm>
              <a:off x="4599504" y="4131548"/>
              <a:ext cx="335687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87354" y="4192312"/>
              <a:ext cx="3269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작은 목소리로 집중하자고 말한다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5103560" y="4885549"/>
            <a:ext cx="3356872" cy="645540"/>
            <a:chOff x="4599504" y="4697625"/>
            <a:chExt cx="3356872" cy="645540"/>
          </a:xfrm>
        </p:grpSpPr>
        <p:sp>
          <p:nvSpPr>
            <p:cNvPr id="45" name="직사각형 44"/>
            <p:cNvSpPr/>
            <p:nvPr/>
          </p:nvSpPr>
          <p:spPr>
            <a:xfrm>
              <a:off x="4599504" y="4697625"/>
              <a:ext cx="3356872" cy="645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87354" y="4758390"/>
              <a:ext cx="3197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시끄러울 때마다 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선생님께 말씀 드린다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5103560" y="5687624"/>
            <a:ext cx="3356872" cy="645539"/>
            <a:chOff x="4599504" y="5283676"/>
            <a:chExt cx="3356872" cy="645539"/>
          </a:xfrm>
        </p:grpSpPr>
        <p:sp>
          <p:nvSpPr>
            <p:cNvPr id="48" name="직사각형 47"/>
            <p:cNvSpPr/>
            <p:nvPr/>
          </p:nvSpPr>
          <p:spPr>
            <a:xfrm>
              <a:off x="4599504" y="5283676"/>
              <a:ext cx="3356872" cy="645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87354" y="5344440"/>
              <a:ext cx="3197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어느 부분을 공부하고 있는지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알려준다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17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20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 사고뭉치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13" y="1303211"/>
            <a:ext cx="3060744" cy="1721323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974720" y="5445224"/>
            <a:ext cx="7169280" cy="106035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반 친구들이 </a:t>
            </a:r>
            <a:r>
              <a:rPr lang="ko-KR" alt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accent1"/>
                </a:solidFill>
                <a:latin typeface="+mn-ea"/>
                <a:ea typeface="+mn-ea"/>
              </a:rPr>
              <a:t>이를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이해하고 </a:t>
            </a:r>
            <a:endParaRPr lang="en-US" altLang="ko-KR" sz="16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함께 지낼 수 있는 방법을 생각해 봅시다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1597936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진정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84345" y="2008872"/>
            <a:ext cx="7004288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이는 한 가지 일에 집중하기 어렵고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자기도 모르게 말이나 행동이 먼저 나와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친구들과 어울리기 힘든 친구입니다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수업 시간에는 수업을 잘 듣지 않고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의자로 시끄럽게 소리를 내고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점심시간에는 게임 하는 친구들 사이에 자기 마음대로 끼어들어 방해를 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2555776" y="4077072"/>
            <a:ext cx="1171378" cy="1152128"/>
            <a:chOff x="3203848" y="4221088"/>
            <a:chExt cx="1171378" cy="1152128"/>
          </a:xfrm>
        </p:grpSpPr>
        <p:sp>
          <p:nvSpPr>
            <p:cNvPr id="23" name="타원 22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유진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제목 1"/>
          <p:cNvSpPr txBox="1">
            <a:spLocks/>
          </p:cNvSpPr>
          <p:nvPr/>
        </p:nvSpPr>
        <p:spPr>
          <a:xfrm>
            <a:off x="1984345" y="4224788"/>
            <a:ext cx="57143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짝인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3472630" y="4493483"/>
            <a:ext cx="5131818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이는 이런 진정이 때문에 화가 나는데 회수는 그런 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진정이를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이해해보라고 말합니다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492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build="p"/>
      <p:bldP spid="25" grpId="0"/>
      <p:bldP spid="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어떤 행동들 때문에 친구들과 어울리기 힘들었나요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왜 수업시간에 집중하지 않고 시끄럽게 해서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친구들을 방해하였나요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</a:rPr>
              <a:t>희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수가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계속 이해해보라고 말하는 이유는 무엇일까요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55919"/>
            <a:ext cx="568863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8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20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 사고뭉치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611560" y="2570356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659089" cy="17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92310" y="2831966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46980" y="5229200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20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 사고뭉치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  <p:pic>
        <p:nvPicPr>
          <p:cNvPr id="7" name="Picture 2" descr="N:\130220-ykchae 작업중\1 to Do\1 to Do-프로젝트\파라다이스복지재단 추가작업\영상동화 활동지\진정이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70356"/>
            <a:ext cx="4607124" cy="2592288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554817" cy="161435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계속 다른 생각이 떠올라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수업에 집중하기 어려웠던 적이 있었나요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어떤 생각들이 떠올라 나를 힘들게 했는지 그 생각을 생각풍선 안에 그림으로 그리거나 글로 써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26" name="Picture 2" descr="N:\130220-ykchae 작업중\1 to Do\1 to Do-프로젝트\파라다이스복지재단 추가작업\영상동화 활동지\진정이 9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93" y="3366102"/>
            <a:ext cx="5914441" cy="3327876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수업시간에 계속 다른 생각이 떠오른다면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어떤 기분이 들까요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338793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다른 친구들을 방해하고 심한 말을 하는 친구가 있다면 그 친구를 어떻게 대해야 한다고 생각하나요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  <a:latin typeface="+mn-ea"/>
                <a:ea typeface="+mn-ea"/>
              </a:rPr>
              <a:t>유진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이와 </a:t>
            </a: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ctr" rotWithShape="0">
                    <a:schemeClr val="accent2">
                      <a:alpha val="43000"/>
                    </a:schemeClr>
                  </a:outerShdw>
                </a:effectLst>
                <a:latin typeface="+mn-ea"/>
                <a:ea typeface="+mn-ea"/>
              </a:rPr>
              <a:t>회수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중 자신의 생각과 비슷한 사람을 골라 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말풍선에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자신의 생각을 써봅시다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모서리가 둥근 사각형 설명선 8"/>
          <p:cNvSpPr/>
          <p:nvPr/>
        </p:nvSpPr>
        <p:spPr>
          <a:xfrm>
            <a:off x="5246632" y="3393088"/>
            <a:ext cx="3285808" cy="1224136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사각형 설명선 9"/>
          <p:cNvSpPr/>
          <p:nvPr/>
        </p:nvSpPr>
        <p:spPr>
          <a:xfrm flipH="1">
            <a:off x="1725805" y="3393088"/>
            <a:ext cx="3126723" cy="1224136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63" y="4823995"/>
            <a:ext cx="1895722" cy="169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94" y="4823995"/>
            <a:ext cx="1885645" cy="170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49320" y="349281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저는 처음의 유진이 생각과 같습니다</a:t>
            </a:r>
            <a:r>
              <a:rPr lang="en-US" altLang="ko-KR" sz="1400" b="1" dirty="0" smtClean="0">
                <a:solidFill>
                  <a:schemeClr val="accent1"/>
                </a:solidFill>
                <a:latin typeface="+mn-ea"/>
              </a:rPr>
              <a:t>. </a:t>
            </a:r>
          </a:p>
          <a:p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왜냐하면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350090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저는 회수의 생각과 같습니다</a:t>
            </a:r>
            <a:r>
              <a:rPr lang="en-US" altLang="ko-KR" sz="1400" b="1" dirty="0" smtClean="0">
                <a:solidFill>
                  <a:schemeClr val="accent1"/>
                </a:solidFill>
                <a:latin typeface="+mn-ea"/>
              </a:rPr>
              <a:t>. </a:t>
            </a:r>
          </a:p>
          <a:p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왜냐하면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 animBg="1"/>
      <p:bldP spid="10" grpId="0" animBg="1"/>
      <p:bldP spid="17" grpId="0" build="p"/>
      <p:bldP spid="1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806337" cy="95615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이의 친구가 되어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</a:rPr>
              <a:t>이에게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 내 마음을 전하는 편지를 써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6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6281214" cy="32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7784" y="360770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solidFill>
                  <a:schemeClr val="tx2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진정이에게</a:t>
            </a:r>
            <a:endParaRPr lang="ko-KR" altLang="en-US" sz="1600" b="1" dirty="0">
              <a:solidFill>
                <a:schemeClr val="tx2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8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806337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쉬는 시간에 친구들과 잘 어울리지 못하는 친구를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어떻게 도와줄 수 있을까요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알맞은 행동은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예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’,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알맞지 않은 행동은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아니오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’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에 표시해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391985" y="3248715"/>
            <a:ext cx="4563399" cy="449580"/>
            <a:chOff x="4572321" y="2979420"/>
            <a:chExt cx="4853520" cy="449580"/>
          </a:xfrm>
        </p:grpSpPr>
        <p:sp>
          <p:nvSpPr>
            <p:cNvPr id="10" name="직사각형 9"/>
            <p:cNvSpPr/>
            <p:nvPr/>
          </p:nvSpPr>
          <p:spPr>
            <a:xfrm>
              <a:off x="4599503" y="2979420"/>
              <a:ext cx="4826337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321" y="3040184"/>
              <a:ext cx="48535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1) 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먼저 함께 놀자고 말하고 게임에 참여시켜 준다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391985" y="3914319"/>
            <a:ext cx="4563399" cy="449580"/>
            <a:chOff x="4572321" y="2979420"/>
            <a:chExt cx="4853520" cy="449580"/>
          </a:xfrm>
        </p:grpSpPr>
        <p:sp>
          <p:nvSpPr>
            <p:cNvPr id="17" name="직사각형 16"/>
            <p:cNvSpPr/>
            <p:nvPr/>
          </p:nvSpPr>
          <p:spPr>
            <a:xfrm>
              <a:off x="4599503" y="2979420"/>
              <a:ext cx="4826337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321" y="3040184"/>
              <a:ext cx="48535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2) 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이해하려고 노력하고 무시하지 않는다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391985" y="4562391"/>
            <a:ext cx="4563399" cy="449580"/>
            <a:chOff x="4572321" y="2979420"/>
            <a:chExt cx="4853520" cy="449580"/>
          </a:xfrm>
        </p:grpSpPr>
        <p:sp>
          <p:nvSpPr>
            <p:cNvPr id="21" name="직사각형 20"/>
            <p:cNvSpPr/>
            <p:nvPr/>
          </p:nvSpPr>
          <p:spPr>
            <a:xfrm>
              <a:off x="4599503" y="2979420"/>
              <a:ext cx="4826337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321" y="3040184"/>
              <a:ext cx="48535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3) 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어떤 방해를 하든 끝까지 모른 척 한다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2391985" y="5236550"/>
            <a:ext cx="4563399" cy="449580"/>
            <a:chOff x="4572321" y="2979420"/>
            <a:chExt cx="4853520" cy="449580"/>
          </a:xfrm>
        </p:grpSpPr>
        <p:sp>
          <p:nvSpPr>
            <p:cNvPr id="25" name="직사각형 24"/>
            <p:cNvSpPr/>
            <p:nvPr/>
          </p:nvSpPr>
          <p:spPr>
            <a:xfrm>
              <a:off x="4599503" y="2979420"/>
              <a:ext cx="4826337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321" y="3040184"/>
              <a:ext cx="48535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4) 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화내지 않고 게임 방법과 규칙을 설명해 준다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391985" y="5931748"/>
            <a:ext cx="4563399" cy="449580"/>
            <a:chOff x="4572321" y="2979420"/>
            <a:chExt cx="4853520" cy="449580"/>
          </a:xfrm>
        </p:grpSpPr>
        <p:sp>
          <p:nvSpPr>
            <p:cNvPr id="28" name="직사각형 27"/>
            <p:cNvSpPr/>
            <p:nvPr/>
          </p:nvSpPr>
          <p:spPr>
            <a:xfrm>
              <a:off x="4599503" y="2979420"/>
              <a:ext cx="4826337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321" y="3040184"/>
              <a:ext cx="48535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5) 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계속 방해하더라도 다시 한 번 참고 설명해 준다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387432" y="3309479"/>
            <a:ext cx="1368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5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500" b="1" dirty="0" smtClean="0">
                <a:solidFill>
                  <a:srgbClr val="144698"/>
                </a:solidFill>
              </a:rPr>
              <a:t>아니오</a:t>
            </a:r>
            <a:endParaRPr lang="ko-KR" altLang="en-US" sz="15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432" y="3977526"/>
            <a:ext cx="1368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5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500" b="1" dirty="0" smtClean="0">
                <a:solidFill>
                  <a:srgbClr val="144698"/>
                </a:solidFill>
              </a:rPr>
              <a:t>아니오</a:t>
            </a:r>
            <a:endParaRPr lang="ko-KR" altLang="en-US" sz="15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432" y="4625598"/>
            <a:ext cx="1368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5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500" b="1" dirty="0" smtClean="0">
                <a:solidFill>
                  <a:srgbClr val="144698"/>
                </a:solidFill>
              </a:rPr>
              <a:t>아니오</a:t>
            </a:r>
            <a:endParaRPr lang="ko-KR" altLang="en-US" sz="1500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87432" y="5299757"/>
            <a:ext cx="1368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5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500" b="1" dirty="0" smtClean="0">
                <a:solidFill>
                  <a:srgbClr val="144698"/>
                </a:solidFill>
              </a:rPr>
              <a:t>아니오</a:t>
            </a:r>
            <a:endParaRPr lang="ko-KR" altLang="en-US" sz="15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7432" y="5992511"/>
            <a:ext cx="1368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5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500" b="1" dirty="0" smtClean="0">
                <a:solidFill>
                  <a:srgbClr val="144698"/>
                </a:solidFill>
              </a:rPr>
              <a:t>아니오</a:t>
            </a:r>
            <a:endParaRPr lang="ko-KR" alt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0" grpId="0"/>
      <p:bldP spid="31" grpId="0"/>
      <p:bldP spid="32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6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337663" y="1751749"/>
            <a:ext cx="5733845" cy="830997"/>
            <a:chOff x="2337663" y="1751749"/>
            <a:chExt cx="5733845" cy="830997"/>
          </a:xfrm>
        </p:grpSpPr>
        <p:sp>
          <p:nvSpPr>
            <p:cNvPr id="13" name="제목 1"/>
            <p:cNvSpPr txBox="1">
              <a:spLocks/>
            </p:cNvSpPr>
            <p:nvPr/>
          </p:nvSpPr>
          <p:spPr>
            <a:xfrm>
              <a:off x="2337663" y="1751749"/>
              <a:ext cx="57338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</a:rPr>
                <a:t>수업시간에 집중을 잘 못하고 친구들을 방해하는 친구들에게 어떻게 대해주어야 할까요</a:t>
              </a:r>
              <a:r>
                <a:rPr lang="en-US" altLang="ko-KR" sz="1600" b="1" dirty="0" smtClean="0">
                  <a:solidFill>
                    <a:schemeClr val="tx2"/>
                  </a:solidFill>
                  <a:latin typeface="+mn-ea"/>
                </a:rPr>
                <a:t>? </a:t>
              </a: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</a:rPr>
                <a:t>알맞은 행동에     표 해봅시다</a:t>
              </a:r>
              <a:r>
                <a:rPr lang="en-US" altLang="ko-KR" sz="1600" b="1" dirty="0" smtClean="0">
                  <a:solidFill>
                    <a:schemeClr val="tx2"/>
                  </a:solidFill>
                  <a:latin typeface="+mn-ea"/>
                </a:rPr>
                <a:t>. </a:t>
              </a:r>
            </a:p>
          </p:txBody>
        </p:sp>
        <p:sp>
          <p:nvSpPr>
            <p:cNvPr id="2" name="타원 1"/>
            <p:cNvSpPr/>
            <p:nvPr/>
          </p:nvSpPr>
          <p:spPr>
            <a:xfrm>
              <a:off x="6344152" y="2216185"/>
              <a:ext cx="248526" cy="248526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2384865" y="2915979"/>
            <a:ext cx="6147575" cy="449580"/>
            <a:chOff x="1808801" y="2780928"/>
            <a:chExt cx="6147575" cy="449580"/>
          </a:xfrm>
        </p:grpSpPr>
        <p:sp>
          <p:nvSpPr>
            <p:cNvPr id="36" name="직사각형 35"/>
            <p:cNvSpPr/>
            <p:nvPr/>
          </p:nvSpPr>
          <p:spPr>
            <a:xfrm>
              <a:off x="1842424" y="2780928"/>
              <a:ext cx="611395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08801" y="2841692"/>
              <a:ext cx="61475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1) 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먼저 함께 놀자고 말하고 게임에 참여시켜 준다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            (         )</a:t>
              </a: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2384865" y="3474511"/>
            <a:ext cx="6147575" cy="449580"/>
            <a:chOff x="1808801" y="3339460"/>
            <a:chExt cx="6147575" cy="449580"/>
          </a:xfrm>
        </p:grpSpPr>
        <p:sp>
          <p:nvSpPr>
            <p:cNvPr id="39" name="직사각형 38"/>
            <p:cNvSpPr/>
            <p:nvPr/>
          </p:nvSpPr>
          <p:spPr>
            <a:xfrm>
              <a:off x="1842424" y="3339460"/>
              <a:ext cx="611395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08801" y="3400224"/>
              <a:ext cx="61475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2) 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친구에게 작은 목소리로 수업에 집중하자고 말한다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        (         )</a:t>
              </a: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2384865" y="4037934"/>
            <a:ext cx="6147575" cy="449580"/>
            <a:chOff x="1808801" y="3902883"/>
            <a:chExt cx="6147575" cy="449580"/>
          </a:xfrm>
        </p:grpSpPr>
        <p:sp>
          <p:nvSpPr>
            <p:cNvPr id="42" name="직사각형 41"/>
            <p:cNvSpPr/>
            <p:nvPr/>
          </p:nvSpPr>
          <p:spPr>
            <a:xfrm>
              <a:off x="1842424" y="3902883"/>
              <a:ext cx="611395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08801" y="3963647"/>
              <a:ext cx="61475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3) 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너무 시끄럽게 굴면 친구에게 짜증이나 화를 내어도 된다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(         )</a:t>
              </a: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2384865" y="4604635"/>
            <a:ext cx="6147575" cy="449580"/>
            <a:chOff x="1808801" y="4469584"/>
            <a:chExt cx="6147575" cy="449580"/>
          </a:xfrm>
        </p:grpSpPr>
        <p:sp>
          <p:nvSpPr>
            <p:cNvPr id="45" name="직사각형 44"/>
            <p:cNvSpPr/>
            <p:nvPr/>
          </p:nvSpPr>
          <p:spPr>
            <a:xfrm>
              <a:off x="1842424" y="4469584"/>
              <a:ext cx="611395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08801" y="4530348"/>
              <a:ext cx="61475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4) 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지금 어느 부분을 공부하고 있는지 틈틈이 알려준다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       (         )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2384865" y="5172132"/>
            <a:ext cx="6147575" cy="449580"/>
            <a:chOff x="1808801" y="5037081"/>
            <a:chExt cx="6147575" cy="449580"/>
          </a:xfrm>
        </p:grpSpPr>
        <p:sp>
          <p:nvSpPr>
            <p:cNvPr id="48" name="직사각형 47"/>
            <p:cNvSpPr/>
            <p:nvPr/>
          </p:nvSpPr>
          <p:spPr>
            <a:xfrm>
              <a:off x="1842424" y="5037081"/>
              <a:ext cx="611395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08801" y="5097845"/>
              <a:ext cx="61475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5) 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시끄럽게 할 때마다 선생님께 말씀 드린다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                   (         )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2384865" y="5715724"/>
            <a:ext cx="6147575" cy="449580"/>
            <a:chOff x="1808801" y="5580673"/>
            <a:chExt cx="6147575" cy="449580"/>
          </a:xfrm>
        </p:grpSpPr>
        <p:sp>
          <p:nvSpPr>
            <p:cNvPr id="51" name="직사각형 50"/>
            <p:cNvSpPr/>
            <p:nvPr/>
          </p:nvSpPr>
          <p:spPr>
            <a:xfrm>
              <a:off x="1842424" y="5580673"/>
              <a:ext cx="6113952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08801" y="5641437"/>
              <a:ext cx="61475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6) 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중요한 말을 메모해가면서 수업을 듣는 방법을 알려준다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 (        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21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내가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유진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이라면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친구들과 어울려 함께 놀 수 있도록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어떻게 도와줄 수 있을까요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자신만의 좋은 방법을 생각해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7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7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20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 사고뭉치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13" y="1303211"/>
            <a:ext cx="3060744" cy="1721323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974720" y="5445224"/>
            <a:ext cx="7169280" cy="106035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반 친구들이 </a:t>
            </a:r>
            <a:r>
              <a:rPr lang="ko-KR" alt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accent1"/>
                </a:solidFill>
                <a:latin typeface="+mn-ea"/>
                <a:ea typeface="+mn-ea"/>
              </a:rPr>
              <a:t>이를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이해하고 </a:t>
            </a:r>
            <a:endParaRPr lang="en-US" altLang="ko-KR" sz="16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함께 지낼 수 있는 방법을 생각해 봅시다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1597936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진정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84345" y="2008872"/>
            <a:ext cx="7004288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이는 한 가지 일에 집중하기 어려운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주의집중의 문제를 가지고 있어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수업시간에 산만한 행동으로 친구들의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공부를 방해합니다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자기도 모르게 말과 행동이 먼저 나와 친구들에게 심한 말을 하거나 놀이를 방해하여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친구들과 함께 어울리는데 어려움이 있습니다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2555776" y="4077072"/>
            <a:ext cx="1171378" cy="1152128"/>
            <a:chOff x="3203848" y="4221088"/>
            <a:chExt cx="1171378" cy="1152128"/>
          </a:xfrm>
        </p:grpSpPr>
        <p:sp>
          <p:nvSpPr>
            <p:cNvPr id="23" name="타원 22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유진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제목 1"/>
          <p:cNvSpPr txBox="1">
            <a:spLocks/>
          </p:cNvSpPr>
          <p:nvPr/>
        </p:nvSpPr>
        <p:spPr>
          <a:xfrm>
            <a:off x="1984345" y="4224788"/>
            <a:ext cx="57143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짝인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3472630" y="4493483"/>
            <a:ext cx="5131818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이는 이런 진정이 때문에 화가 나는데 회수는 그런 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진정이를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이해해보라고 말합니다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810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build="p"/>
      <p:bldP spid="25" grpId="0"/>
      <p:bldP spid="2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어떤 행동 때문에 친구들과 어울리기 힘들었나요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81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20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 사고뭉치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왜 남의 말을 듣지 않고 자기 생각대로 행동할까요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이유를 생각해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8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회수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가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계속 이해해보라고 말하는 이유는 무엇일까요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366145"/>
            <a:ext cx="5688632" cy="3799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0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선생님께서는 순서도 안 지키고 방해만 하는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무시하거나 모른 척 하는 것은 좋은 방법이 아니라고 말씀하셨습니다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선생님은 왜 그렇게 말씀하셨을까요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3044411"/>
            <a:ext cx="5688632" cy="3120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2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20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 사고뭉치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55481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어떻게 대해야 하는지 친구들의 생각이 모두 다릅니다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영상 속에 나온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유진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의 의견을 생각하며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모둠별로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504D">
                      <a:alpha val="43000"/>
                    </a:srgbClr>
                  </a:outerShdw>
                </a:effectLst>
                <a:cs typeface="+mn-cs"/>
              </a:rPr>
              <a:t>유진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이와 </a:t>
            </a:r>
            <a:r>
              <a:rPr lang="ko-KR" alt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504D">
                      <a:alpha val="43000"/>
                    </a:srgbClr>
                  </a:outerShdw>
                </a:effectLst>
                <a:cs typeface="+mn-cs"/>
              </a:rPr>
              <a:t>희수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의 입장이 되어 발표해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03" y="3504997"/>
            <a:ext cx="2980584" cy="1677083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모서리가 둥근 사각형 설명선 9"/>
          <p:cNvSpPr/>
          <p:nvPr/>
        </p:nvSpPr>
        <p:spPr>
          <a:xfrm flipH="1">
            <a:off x="831172" y="3278522"/>
            <a:ext cx="2136966" cy="1443107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92850" y="3340149"/>
            <a:ext cx="2145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  <a:latin typeface="+mn-ea"/>
              </a:rPr>
              <a:t>유진 </a:t>
            </a:r>
            <a:r>
              <a:rPr lang="en-US" altLang="ko-KR" sz="1400" b="1" dirty="0" smtClean="0">
                <a:solidFill>
                  <a:srgbClr val="144698"/>
                </a:solidFill>
                <a:latin typeface="+mn-ea"/>
              </a:rPr>
              <a:t>: </a:t>
            </a:r>
            <a:r>
              <a:rPr lang="ko-KR" altLang="en-US" sz="1400" b="1" dirty="0" smtClean="0">
                <a:solidFill>
                  <a:srgbClr val="144698"/>
                </a:solidFill>
                <a:latin typeface="+mn-ea"/>
              </a:rPr>
              <a:t>다른 친구를 방해하는 것은 나쁜 행동인데 무조건 이해해 주는 것은 아니라고 생각해</a:t>
            </a:r>
            <a:r>
              <a:rPr lang="en-US" altLang="ko-KR" sz="1400" b="1" dirty="0" smtClean="0">
                <a:solidFill>
                  <a:srgbClr val="144698"/>
                </a:solidFill>
                <a:latin typeface="+mn-ea"/>
              </a:rPr>
              <a:t>.</a:t>
            </a:r>
            <a:endParaRPr lang="ko-KR" altLang="en-US" sz="1400" dirty="0"/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6612139" y="3276510"/>
            <a:ext cx="2139340" cy="1443107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675004" y="3338137"/>
            <a:ext cx="21454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  <a:latin typeface="+mn-ea"/>
              </a:rPr>
              <a:t>희수 </a:t>
            </a:r>
            <a:r>
              <a:rPr lang="en-US" altLang="ko-KR" sz="1400" b="1" dirty="0" smtClean="0">
                <a:solidFill>
                  <a:srgbClr val="144698"/>
                </a:solidFill>
                <a:latin typeface="+mn-ea"/>
              </a:rPr>
              <a:t>: </a:t>
            </a:r>
            <a:r>
              <a:rPr lang="ko-KR" altLang="en-US" sz="1400" b="1" dirty="0" smtClean="0">
                <a:solidFill>
                  <a:srgbClr val="144698"/>
                </a:solidFill>
                <a:latin typeface="+mn-ea"/>
              </a:rPr>
              <a:t>일부러 그러는 것이 아니니 우리가 이해해주어야 해</a:t>
            </a:r>
            <a:r>
              <a:rPr lang="en-US" altLang="ko-KR" sz="1400" b="1" dirty="0" smtClean="0">
                <a:solidFill>
                  <a:srgbClr val="144698"/>
                </a:solidFill>
                <a:latin typeface="+mn-ea"/>
              </a:rPr>
              <a:t>. </a:t>
            </a:r>
            <a:endParaRPr lang="ko-KR" altLang="en-US" sz="1400" dirty="0"/>
          </a:p>
        </p:txBody>
      </p:sp>
      <p:sp>
        <p:nvSpPr>
          <p:cNvPr id="17" name="모서리가 둥근 사각형 설명선 16"/>
          <p:cNvSpPr/>
          <p:nvPr/>
        </p:nvSpPr>
        <p:spPr>
          <a:xfrm flipH="1" flipV="1">
            <a:off x="1908439" y="5532142"/>
            <a:ext cx="2735569" cy="106521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사각형 설명선 17"/>
          <p:cNvSpPr/>
          <p:nvPr/>
        </p:nvSpPr>
        <p:spPr>
          <a:xfrm flipV="1">
            <a:off x="4860032" y="5532142"/>
            <a:ext cx="2781700" cy="106521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8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10" grpId="0" animBg="1"/>
      <p:bldP spid="11" grpId="0" build="p"/>
      <p:bldP spid="13" grpId="0" animBg="1"/>
      <p:bldP spid="14" grpId="0" build="p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수업시간에 계속 다른 생각이 떠오른다면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나는 어떻게 행동하게 될까요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예상되는 나의 행동들과 문제들을 생각해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3140968"/>
            <a:ext cx="5688632" cy="302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483768" y="3212976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solidFill>
                  <a:srgbClr val="144698"/>
                </a:solidFill>
                <a:latin typeface="+mn-ea"/>
                <a:ea typeface="+mn-ea"/>
              </a:rPr>
              <a:t>예상되는 나의 행동 </a:t>
            </a:r>
            <a:r>
              <a:rPr lang="en-US" altLang="ko-KR" sz="1600" b="1" dirty="0" smtClean="0">
                <a:solidFill>
                  <a:srgbClr val="144698"/>
                </a:solidFill>
                <a:latin typeface="+mn-ea"/>
                <a:ea typeface="+mn-ea"/>
              </a:rPr>
              <a:t>: 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483768" y="4509120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solidFill>
                  <a:srgbClr val="144698"/>
                </a:solidFill>
                <a:latin typeface="+mn-ea"/>
                <a:ea typeface="+mn-ea"/>
              </a:rPr>
              <a:t>이런 행동으로 인해 생기는 문제들 </a:t>
            </a:r>
            <a:r>
              <a:rPr lang="en-US" altLang="ko-KR" sz="1600" b="1" dirty="0" smtClean="0">
                <a:solidFill>
                  <a:srgbClr val="144698"/>
                </a:solidFill>
                <a:latin typeface="+mn-ea"/>
                <a:ea typeface="+mn-ea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348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626825" cy="12450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내가 만약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머릿속이 복잡하여 다른 것에 집중하기 힘들고 짜증이 날 때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반 친구들이 나를 이상하게 생각하고 무시한다면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어떤 기분이 들까요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3140968"/>
            <a:ext cx="5688632" cy="302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4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522958"/>
            <a:ext cx="662682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내가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 짝이라면 </a:t>
            </a:r>
            <a:r>
              <a:rPr lang="ko-KR" altLang="en-US" sz="20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C0504D">
                      <a:alpha val="43000"/>
                    </a:srgbClr>
                  </a:outerShdw>
                </a:effectLst>
                <a:cs typeface="+mn-cs"/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어떻게 도와줄 수 있을까요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상황에 따라 필요한 도움이나 배려를 생각해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075000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411760" y="2608398"/>
            <a:ext cx="1728192" cy="1162626"/>
            <a:chOff x="1904675" y="2990622"/>
            <a:chExt cx="1728192" cy="116262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" name="직사각형 9"/>
            <p:cNvSpPr/>
            <p:nvPr/>
          </p:nvSpPr>
          <p:spPr>
            <a:xfrm>
              <a:off x="1904675" y="2990622"/>
              <a:ext cx="1728192" cy="116262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51049" y="3137584"/>
              <a:ext cx="160981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err="1" smtClean="0">
                  <a:solidFill>
                    <a:srgbClr val="144698"/>
                  </a:solidFill>
                </a:rPr>
                <a:t>진정이가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 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친구들과 함께 놀 수 있도록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5103560" y="2492896"/>
            <a:ext cx="33568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2411760" y="4149717"/>
            <a:ext cx="1800200" cy="1150025"/>
            <a:chOff x="1904675" y="2990621"/>
            <a:chExt cx="1800200" cy="115002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" name="직사각형 28"/>
            <p:cNvSpPr/>
            <p:nvPr/>
          </p:nvSpPr>
          <p:spPr>
            <a:xfrm>
              <a:off x="1904675" y="2990621"/>
              <a:ext cx="1728192" cy="1150025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51049" y="3124983"/>
              <a:ext cx="175382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err="1" smtClean="0">
                  <a:solidFill>
                    <a:srgbClr val="144698"/>
                  </a:solidFill>
                </a:rPr>
                <a:t>진정이가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 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수업에 집중할 수 있도록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5103560" y="2981571"/>
            <a:ext cx="33568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103560" y="3471674"/>
            <a:ext cx="33568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103560" y="4077072"/>
            <a:ext cx="33568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103560" y="4565747"/>
            <a:ext cx="33568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5103560" y="5055850"/>
            <a:ext cx="33568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그룹 35"/>
          <p:cNvGrpSpPr/>
          <p:nvPr/>
        </p:nvGrpSpPr>
        <p:grpSpPr>
          <a:xfrm>
            <a:off x="2411760" y="5558855"/>
            <a:ext cx="1800200" cy="1150025"/>
            <a:chOff x="1904675" y="2990621"/>
            <a:chExt cx="1800200" cy="115002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7" name="직사각형 36"/>
            <p:cNvSpPr/>
            <p:nvPr/>
          </p:nvSpPr>
          <p:spPr>
            <a:xfrm>
              <a:off x="1904675" y="2990621"/>
              <a:ext cx="1728192" cy="1150025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51049" y="3124983"/>
              <a:ext cx="175382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err="1" smtClean="0">
                  <a:solidFill>
                    <a:srgbClr val="144698"/>
                  </a:solidFill>
                </a:rPr>
                <a:t>진정이가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 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계속 수업이나 놀이를 방해한다면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39" name="직사각형 38"/>
          <p:cNvSpPr/>
          <p:nvPr/>
        </p:nvSpPr>
        <p:spPr>
          <a:xfrm>
            <a:off x="5103560" y="5676629"/>
            <a:ext cx="33568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5103560" y="6165304"/>
            <a:ext cx="33568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2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 animBg="1"/>
      <p:bldP spid="22" grpId="0" animBg="1"/>
      <p:bldP spid="24" grpId="0" animBg="1"/>
      <p:bldP spid="25" grpId="0" animBg="1"/>
      <p:bldP spid="27" grpId="0" animBg="1"/>
      <p:bldP spid="35" grpId="0" animBg="1"/>
      <p:bldP spid="39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626825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반 친구들에게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자신의 마음을 전하는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글을 썼습니다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친구의 마음이 담긴 글을 읽고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응원하는 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댓글을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달아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40" y="1879855"/>
            <a:ext cx="3331584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2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20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 사고뭉치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17288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</a:t>
            </a:r>
            <a:endParaRPr lang="en-US" altLang="ko-KR" sz="2400" b="1" dirty="0" smtClean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교사용 활동자료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060744" cy="1721323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974720" y="5589240"/>
            <a:ext cx="7004288" cy="65537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accent1"/>
                </a:solidFill>
                <a:latin typeface="+mn-ea"/>
                <a:ea typeface="+mn-ea"/>
              </a:rPr>
              <a:t>이와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유진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이는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어떻게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사이 좋은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친구가 될 수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있을까요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2564904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진정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84345" y="2975840"/>
            <a:ext cx="7004288" cy="10202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말도 잘 안 듣고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자기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멋대로 행동하기로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유명한 친구입니다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수업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시간에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시끄럽게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소리를 내고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친구들이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게임을 할 때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자기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마음대로 끼어들고 방해를 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203848" y="4077072"/>
            <a:ext cx="1171378" cy="1152128"/>
            <a:chOff x="3203848" y="4221088"/>
            <a:chExt cx="1171378" cy="1152128"/>
          </a:xfrm>
        </p:grpSpPr>
        <p:sp>
          <p:nvSpPr>
            <p:cNvPr id="20" name="타원 19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유진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984345" y="4224788"/>
            <a:ext cx="1435526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그래서 짝인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4120702" y="4493483"/>
            <a:ext cx="3811791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진정이에게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화가 많이 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52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build="p"/>
      <p:bldP spid="22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771800" y="1060196"/>
            <a:ext cx="5904656" cy="143270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500" b="1" dirty="0" smtClean="0">
                <a:solidFill>
                  <a:schemeClr val="tx2"/>
                </a:solidFill>
              </a:rPr>
              <a:t>친구들에게 심한 말하기</a:t>
            </a:r>
            <a:r>
              <a:rPr lang="en-US" altLang="ko-KR" sz="15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500" b="1" dirty="0" smtClean="0">
                <a:solidFill>
                  <a:schemeClr val="tx2"/>
                </a:solidFill>
              </a:rPr>
              <a:t>수업시간이나 쉬는 시간에 친구들 방해하기</a:t>
            </a:r>
            <a:r>
              <a:rPr lang="en-US" altLang="ko-KR" sz="15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500" b="1" dirty="0" smtClean="0">
                <a:solidFill>
                  <a:schemeClr val="tx2"/>
                </a:solidFill>
              </a:rPr>
              <a:t>친구들이 게임 할 때 방해하기 등</a:t>
            </a:r>
            <a:endParaRPr lang="en-US" altLang="ko-KR" sz="1500" b="1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20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초마다 다른 생각들이 계속 떠올라 머릿속이 복잡해져서</a:t>
            </a:r>
            <a:endParaRPr lang="en-US" altLang="ko-KR" sz="15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3-4.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화난 표정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우는 표정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시무룩한 표정</a:t>
            </a:r>
            <a:endParaRPr lang="en-US" altLang="ko-KR" sz="15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1152796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34440" y="3007420"/>
            <a:ext cx="1133304" cy="1337617"/>
            <a:chOff x="1904675" y="2990621"/>
            <a:chExt cx="1133304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771800" y="2882606"/>
            <a:ext cx="5904656" cy="21251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나와 짝 또는 장애학생이 잘하는 것을 찾아 누구나 장점을 갖고 있다는 것을 알도록 한다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친구를 잘 도와주겠다는 다짐의 내용도 좋지만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이는 문제를 통해 그 동안 장애 친구에게 궁금했던 점이나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쌓였던 감정들을 자연스레 표현하도록 한다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3079088" y="4575680"/>
            <a:ext cx="5904656" cy="21698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이해해주고 무시하지 않는다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먼저 함께 놀자고 말한다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게임 방법을 친절하게 알려준다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수업에 집중할 수 있도록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: </a:t>
            </a:r>
            <a:r>
              <a:rPr lang="en-US" altLang="ko-KR" sz="1500" b="1" dirty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5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참아보려고 노력한다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작은 목소리로 집중하자고 말한다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500" b="1" dirty="0" smtClean="0">
                <a:solidFill>
                  <a:schemeClr val="tx2"/>
                </a:solidFill>
                <a:latin typeface="+mn-ea"/>
                <a:ea typeface="+mn-ea"/>
              </a:rPr>
              <a:t>어느 부분을 공부하고 있는지 알려준다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64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30" grpId="0" build="p"/>
      <p:bldP spid="3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771800" y="1060196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친구들에게 심한 말하기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수업시간이나 쉬는 시간에 친구들 방해하기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친구들이 게임 할 때 방해하기 등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20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초마다 다른 생각들이 계속 떠올라 머릿속이 복잡해져서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진정이가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일부러 나쁜 행동을 하는 것이 아니기 때문에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진정이는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머릿속이 복잡하여 자기도 모르게 불쑥 말하게 되거나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행동이 먼저 나오게 되어 힘이 들기 때문에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1152796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34440" y="3291038"/>
            <a:ext cx="1133304" cy="1337617"/>
            <a:chOff x="1904675" y="2990621"/>
            <a:chExt cx="1133304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771800" y="3166224"/>
            <a:ext cx="6211944" cy="364715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1-2.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자신의 경험을 되돌아보면서 장애학생을 이해하는 기회를 갖는다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진정이 같은 문제를 보이는 학생들에 대해 평소에 갖고 있던 생각들을 자유롭게 말하도록 하고 긍정적인 방향으로 유도한다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5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1)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예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 2)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예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 3)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아니오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 4)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예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 5)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예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5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1),  2),  4),  6)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진정이에게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먼저 함께 놀자고 말하고 게임에 참여시켜준다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진정이에게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화내지 않고 게임방법과 규칙을 설명해준다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규칙을 잘 지키자고 약속한다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화가 날 때 한숨을 참고 말하도록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</a:t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나쁜 말을 하기 전에 하나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둘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셋을 마음 속으로 세고 다른 좋은 말로 바꿔보도록 노력한다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친구의 차례가 끝날 때까지 시간이 걸리더라도 기다려준다 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38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771800" y="1348228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친구들에게 심한 말하기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수업시간이나 쉬는 시간에 친구들 방해하기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친구들이 게임 할 때 방해하기 등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20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초마다 다른 생각들이 계속 떠올라 머릿속이 복잡해져서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진정이가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일부러 나쁜 행동을 하는 것이 아니기 때문에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진정이는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머릿속이 복잡하여 자기도 모르게 불쑥 말하게 되거나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행동이 먼저 나오게 되어 힘이 들기 때문에 등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진정이는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무시당하거나 안 좋은 말을 들으면 자신도 모르게 화를 내거나 심한 행동을 하게 되기 때문에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1511164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34440" y="4402809"/>
            <a:ext cx="1133304" cy="1337617"/>
            <a:chOff x="1904675" y="2990621"/>
            <a:chExt cx="1133304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771800" y="4277995"/>
            <a:ext cx="6211944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교사는 학생들이 다양한 의견을 제시하고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토론할 수 있는 분위기로 유도한다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악마의 대변인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(Devil’s Advocate)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전략을 써서 교사는 의도적으로 반대의견을 들어 학생들이 반대 의견에 대해서도 객관적으로 생각해볼 수 있게 함으로써 서로의 마음을 충분히 이해하도록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2-3.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자기의 경험을 자유롭게 발표한다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24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555776" y="908720"/>
            <a:ext cx="612068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400" b="1" dirty="0" err="1" smtClean="0">
                <a:solidFill>
                  <a:schemeClr val="accent1"/>
                </a:solidFill>
                <a:latin typeface="+mn-ea"/>
                <a:ea typeface="+mn-ea"/>
              </a:rPr>
              <a:t>진정이가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  <a:ea typeface="+mn-ea"/>
              </a:rPr>
              <a:t> 친구들과 어울려 함께 놀 수 있도록</a:t>
            </a:r>
            <a:endParaRPr lang="en-US" altLang="ko-KR" sz="14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1071656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2915816" y="1294402"/>
            <a:ext cx="6120680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진정이에게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먼저 함께 놀자고 말하고 게임에 참여시켜 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진정이에게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화내지 않고 게임 방법과 규칙을 설명해 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친구가 자기 차례에 다 할 때까지 시간이 걸리더라도 기다려준다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2915816" y="2492896"/>
            <a:ext cx="576064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chemeClr val="accent1"/>
                </a:solidFill>
                <a:latin typeface="+mn-ea"/>
                <a:ea typeface="+mn-ea"/>
              </a:rPr>
              <a:t>진정이가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  <a:ea typeface="+mn-ea"/>
              </a:rPr>
              <a:t> 수업에 집중할 수 있도록</a:t>
            </a:r>
            <a:endParaRPr lang="en-US" altLang="ko-KR" sz="14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2915816" y="2878578"/>
            <a:ext cx="6120680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책상 위에 꼭 필요한 책과 필기도구만 두고 수업을 하도록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다른 생각을 하고 있을 때 집중하도록 알려준다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생각이 많이 날 때에는 우선 순위를 정해서 가장 중요한 것부터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15816" y="4077072"/>
            <a:ext cx="576064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chemeClr val="accent1"/>
                </a:solidFill>
                <a:latin typeface="+mn-ea"/>
                <a:ea typeface="+mn-ea"/>
              </a:rPr>
              <a:t>진정이가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  <a:ea typeface="+mn-ea"/>
              </a:rPr>
              <a:t> 계속 수업이나 놀이를 방해한다면</a:t>
            </a:r>
            <a:endParaRPr lang="en-US" altLang="ko-KR" sz="14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2915816" y="4462754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다시 한 번 참고 설명해 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계속 방해한다면 선생님께 도움을 요청한다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2555776" y="5373216"/>
            <a:ext cx="6120680" cy="10202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400" b="1" dirty="0" smtClean="0">
                <a:solidFill>
                  <a:schemeClr val="accent1"/>
                </a:solidFill>
                <a:latin typeface="+mn-ea"/>
                <a:ea typeface="+mn-ea"/>
              </a:rPr>
              <a:t>긍정적인 </a:t>
            </a:r>
            <a:r>
              <a:rPr lang="ko-KR" altLang="en-US" sz="1400" b="1" dirty="0" err="1" smtClean="0">
                <a:solidFill>
                  <a:schemeClr val="accent1"/>
                </a:solidFill>
                <a:latin typeface="+mn-ea"/>
                <a:ea typeface="+mn-ea"/>
              </a:rPr>
              <a:t>댓글만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  <a:ea typeface="+mn-ea"/>
              </a:rPr>
              <a:t> 쓰기보다는 </a:t>
            </a:r>
            <a:r>
              <a:rPr lang="en-US" altLang="ko-KR" sz="1400" b="1" dirty="0" smtClean="0">
                <a:solidFill>
                  <a:schemeClr val="accent1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accent1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그 동안 장애 친구에 대한 생각이나 쌓였던 감정들을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자연스럽게 표현하도록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4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45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4" grpId="0" build="p"/>
      <p:bldP spid="17" grpId="0" build="p"/>
      <p:bldP spid="18" grpId="0" build="p"/>
      <p:bldP spid="23" grpId="0" build="p"/>
      <p:bldP spid="24" grpId="0" build="p"/>
      <p:bldP spid="2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659089" cy="17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123728" y="2068065"/>
            <a:ext cx="1944217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800" b="1" dirty="0" smtClean="0"/>
              <a:t>기획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개발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디자인</a:t>
            </a:r>
            <a:endParaRPr lang="ko-KR" altLang="en-US" sz="1800" b="1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355977" y="2060848"/>
            <a:ext cx="3816423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800" dirty="0" smtClean="0"/>
              <a:t>(</a:t>
            </a:r>
            <a:r>
              <a:rPr lang="ko-KR" altLang="en-US" sz="1800" dirty="0" smtClean="0"/>
              <a:t>재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파라다이스 복지재단</a:t>
            </a:r>
            <a:endParaRPr lang="en-US" altLang="ko-KR" sz="1800" dirty="0" smtClean="0"/>
          </a:p>
          <a:p>
            <a:pPr algn="l">
              <a:lnSpc>
                <a:spcPct val="150000"/>
              </a:lnSpc>
            </a:pPr>
            <a:r>
              <a:rPr lang="ko-KR" altLang="en-US" sz="1800" dirty="0" err="1" smtClean="0"/>
              <a:t>이미섭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서울정문학교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강미경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변정윤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서울은천초등학교</a:t>
            </a:r>
            <a:r>
              <a:rPr lang="ko-KR" altLang="en-US" sz="1800" dirty="0" smtClean="0"/>
              <a:t>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임영선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계원예술대학교 애니메이션과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482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9626"/>
            <a:ext cx="4464496" cy="24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752763"/>
            <a:ext cx="2170495" cy="14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35991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이의 어떤 행동들이 친구들을 화나게 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7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978753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왜 수업시간에 공부를 하지 않고 시끄럽게 할까요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10801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친구들에게 나쁜 말을 하거나 친구를 기분 나쁘게 만든 적이 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그 때 친구들의 기분이 어땠을지 얼굴표정을 그려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타원 8"/>
          <p:cNvSpPr/>
          <p:nvPr/>
        </p:nvSpPr>
        <p:spPr>
          <a:xfrm>
            <a:off x="2337663" y="3284984"/>
            <a:ext cx="2664297" cy="2734237"/>
          </a:xfrm>
          <a:prstGeom prst="ellipse">
            <a:avLst/>
          </a:prstGeom>
          <a:solidFill>
            <a:srgbClr val="F9DC0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338793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친구들이 나를 놀이에 끼워주지 않거나 무시한 적이 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그 때 나의 기분이 어땠는지 얼굴 표정을 그려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타원 8"/>
          <p:cNvSpPr/>
          <p:nvPr/>
        </p:nvSpPr>
        <p:spPr>
          <a:xfrm>
            <a:off x="2337663" y="3284984"/>
            <a:ext cx="2664297" cy="2734237"/>
          </a:xfrm>
          <a:prstGeom prst="ellipse">
            <a:avLst/>
          </a:prstGeom>
          <a:solidFill>
            <a:srgbClr val="F9DC0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20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 사고뭉치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1582</Words>
  <Application>Microsoft Office PowerPoint</Application>
  <PresentationFormat>화면 슬라이드 쇼(4:3)</PresentationFormat>
  <Paragraphs>289</Paragraphs>
  <Slides>46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1" baseType="lpstr">
      <vt:lpstr>HY바다L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샤론의 장미</dc:title>
  <dc:creator>법인사무국</dc:creator>
  <cp:lastModifiedBy>김지훈</cp:lastModifiedBy>
  <cp:revision>160</cp:revision>
  <dcterms:created xsi:type="dcterms:W3CDTF">2014-07-28T01:30:23Z</dcterms:created>
  <dcterms:modified xsi:type="dcterms:W3CDTF">2015-06-23T07:04:56Z</dcterms:modified>
</cp:coreProperties>
</file>