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23" r:id="rId2"/>
    <p:sldId id="424" r:id="rId3"/>
    <p:sldId id="425" r:id="rId4"/>
    <p:sldId id="390" r:id="rId5"/>
    <p:sldId id="429" r:id="rId6"/>
    <p:sldId id="433" r:id="rId7"/>
    <p:sldId id="434" r:id="rId8"/>
    <p:sldId id="436" r:id="rId9"/>
    <p:sldId id="469" r:id="rId10"/>
    <p:sldId id="470" r:id="rId11"/>
    <p:sldId id="471" r:id="rId12"/>
    <p:sldId id="440" r:id="rId13"/>
    <p:sldId id="439" r:id="rId14"/>
    <p:sldId id="441" r:id="rId15"/>
    <p:sldId id="442" r:id="rId16"/>
    <p:sldId id="443" r:id="rId17"/>
    <p:sldId id="472" r:id="rId18"/>
    <p:sldId id="444" r:id="rId19"/>
    <p:sldId id="445" r:id="rId20"/>
    <p:sldId id="446" r:id="rId21"/>
    <p:sldId id="452" r:id="rId22"/>
    <p:sldId id="473" r:id="rId23"/>
    <p:sldId id="454" r:id="rId24"/>
    <p:sldId id="455" r:id="rId25"/>
    <p:sldId id="474" r:id="rId26"/>
    <p:sldId id="475" r:id="rId27"/>
    <p:sldId id="458" r:id="rId28"/>
    <p:sldId id="459" r:id="rId29"/>
    <p:sldId id="476" r:id="rId30"/>
    <p:sldId id="460" r:id="rId31"/>
    <p:sldId id="461" r:id="rId32"/>
    <p:sldId id="464" r:id="rId33"/>
    <p:sldId id="465" r:id="rId34"/>
    <p:sldId id="466" r:id="rId35"/>
    <p:sldId id="467" r:id="rId36"/>
    <p:sldId id="468" r:id="rId37"/>
    <p:sldId id="477" r:id="rId38"/>
    <p:sldId id="384" r:id="rId39"/>
    <p:sldId id="386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C07"/>
    <a:srgbClr val="FFFF00"/>
    <a:srgbClr val="FFFF66"/>
    <a:srgbClr val="144698"/>
    <a:srgbClr val="F0D510"/>
    <a:srgbClr val="0E3B9E"/>
    <a:srgbClr val="152197"/>
    <a:srgbClr val="102464"/>
    <a:srgbClr val="0228A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60"/>
  </p:normalViewPr>
  <p:slideViewPr>
    <p:cSldViewPr>
      <p:cViewPr varScale="1">
        <p:scale>
          <a:sx n="110" d="100"/>
          <a:sy n="110" d="100"/>
        </p:scale>
        <p:origin x="19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9653-9079-41CE-9358-3DC10044A8D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42F7-AD29-42D1-8BFF-72781657DD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95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26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8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4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56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46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6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0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29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ani.co.kr/arti/opinion/column/670756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55" y="3934306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400632" y="4698442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03" y="1766048"/>
            <a:ext cx="2974478" cy="31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80" y="6486722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362132" y="4993135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8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나와 짝이 잘 할 수 있는 것을 찾아 말해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2337663" y="2641821"/>
            <a:ext cx="2218940" cy="2218940"/>
            <a:chOff x="2337663" y="2641821"/>
            <a:chExt cx="2218940" cy="2218940"/>
          </a:xfrm>
        </p:grpSpPr>
        <p:sp>
          <p:nvSpPr>
            <p:cNvPr id="2" name="타원 1"/>
            <p:cNvSpPr/>
            <p:nvPr/>
          </p:nvSpPr>
          <p:spPr>
            <a:xfrm>
              <a:off x="2337663" y="2641821"/>
              <a:ext cx="2218940" cy="2218940"/>
            </a:xfrm>
            <a:prstGeom prst="ellipse">
              <a:avLst/>
            </a:prstGeom>
            <a:noFill/>
            <a:ln w="19050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83768" y="3081428"/>
              <a:ext cx="1932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accent1"/>
                  </a:solidFill>
                </a:rPr>
                <a:t>내가 잘하는 것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145975" y="2641821"/>
            <a:ext cx="2218940" cy="2218940"/>
            <a:chOff x="5145975" y="2641821"/>
            <a:chExt cx="2218940" cy="2218940"/>
          </a:xfrm>
        </p:grpSpPr>
        <p:sp>
          <p:nvSpPr>
            <p:cNvPr id="11" name="타원 10"/>
            <p:cNvSpPr/>
            <p:nvPr/>
          </p:nvSpPr>
          <p:spPr>
            <a:xfrm>
              <a:off x="5145975" y="2641821"/>
              <a:ext cx="2218940" cy="2218940"/>
            </a:xfrm>
            <a:prstGeom prst="ellipse">
              <a:avLst/>
            </a:prstGeom>
            <a:noFill/>
            <a:ln w="19050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92080" y="3081428"/>
              <a:ext cx="1932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accent1"/>
                  </a:solidFill>
                </a:rPr>
                <a:t>짝이 잘하는 것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227400" y="5220182"/>
            <a:ext cx="5440944" cy="1305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11760" y="5292190"/>
            <a:ext cx="4953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준혁이는 수를 잘 세고 어떤 친구는 노래를 잘 부르듯이</a:t>
            </a:r>
            <a:endParaRPr lang="en-US" altLang="ko-KR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사람은 누구나 잘 할 수 있는 것이 다릅니다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준혁이와 친구들처럼 모습이 다르고 서로 잘하는 것이 달라도 </a:t>
            </a:r>
            <a:endParaRPr lang="en-US" altLang="ko-KR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우리는 모두 친구입니다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83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4" grpId="0" animBg="1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우리 반에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이와 같은 친구가 있다면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어떤 놀이를 같이 하고 싶나요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0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20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 사고뭉치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13" y="1303485"/>
            <a:ext cx="3056408" cy="1718884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974720" y="5273332"/>
            <a:ext cx="6845752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반 친구들이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이를 이해하고 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함께 잘 지낼 수 있는 방법을 생각해 봅시다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2002108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84345" y="2413044"/>
            <a:ext cx="7004288" cy="17081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시끄럽게 같은 말을 반복하고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좋아하는 물건이 있으면 뺏어서 가지고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노는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줄넘기에는 관심이 없고 줄을 빼앗아 줄넘기 연습을 방해하는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005045" y="4077072"/>
            <a:ext cx="1171378" cy="1152128"/>
            <a:chOff x="3203848" y="422108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3069132" y="4493042"/>
            <a:ext cx="360040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 때문에 반 친구들은 고민에 빠집니다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2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build="p"/>
      <p:bldP spid="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친구들은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이의 어떤 행동을 힘들어 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왜 친구들의 줄넘기 줄을 빼앗았을까요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운동회 날 친구들은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잘 할 수 있는 일을 찾았습니다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그것은 무엇이었나요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675079"/>
            <a:ext cx="5688632" cy="3490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8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잘 할 수 있는 일을 찾아 줄넘기 대회에 함께 참여한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친구들의 행동을 보고 어떤  생각이 들었나요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5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줄이 좋아요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우리 반 친구의 숨은 능력을 찾아라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445960" y="2954584"/>
            <a:ext cx="2779200" cy="17705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428860" y="2454518"/>
            <a:ext cx="2791212" cy="428628"/>
            <a:chOff x="2428860" y="2348880"/>
            <a:chExt cx="2791212" cy="428628"/>
          </a:xfrm>
        </p:grpSpPr>
        <p:grpSp>
          <p:nvGrpSpPr>
            <p:cNvPr id="9" name="그룹 8"/>
            <p:cNvGrpSpPr/>
            <p:nvPr/>
          </p:nvGrpSpPr>
          <p:grpSpPr>
            <a:xfrm>
              <a:off x="2428860" y="2348880"/>
              <a:ext cx="2791212" cy="428628"/>
              <a:chOff x="1904675" y="2990622"/>
              <a:chExt cx="1728192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0" name="직사각형 9"/>
              <p:cNvSpPr/>
              <p:nvPr/>
            </p:nvSpPr>
            <p:spPr>
              <a:xfrm>
                <a:off x="1904675" y="2990622"/>
                <a:ext cx="1728192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51049" y="3137584"/>
                <a:ext cx="1609810" cy="83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rgbClr val="144698"/>
                    </a:solidFill>
                  </a:rPr>
                  <a:t>친구 이름 </a:t>
                </a:r>
                <a:r>
                  <a:rPr lang="en-US" altLang="ko-KR" sz="1400" b="1" dirty="0" smtClean="0">
                    <a:solidFill>
                      <a:srgbClr val="144698"/>
                    </a:solidFill>
                  </a:rPr>
                  <a:t>:</a:t>
                </a:r>
              </a:p>
            </p:txBody>
          </p:sp>
        </p:grpSp>
        <p:cxnSp>
          <p:nvCxnSpPr>
            <p:cNvPr id="5" name="직선 연결선 4"/>
            <p:cNvCxnSpPr/>
            <p:nvPr/>
          </p:nvCxnSpPr>
          <p:spPr>
            <a:xfrm>
              <a:off x="3563888" y="2671637"/>
              <a:ext cx="14401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직사각형 17"/>
          <p:cNvSpPr/>
          <p:nvPr/>
        </p:nvSpPr>
        <p:spPr>
          <a:xfrm>
            <a:off x="5501049" y="2954584"/>
            <a:ext cx="2779200" cy="17705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5483949" y="2454518"/>
            <a:ext cx="2800188" cy="428628"/>
            <a:chOff x="2428860" y="2348880"/>
            <a:chExt cx="2791212" cy="428628"/>
          </a:xfrm>
        </p:grpSpPr>
        <p:grpSp>
          <p:nvGrpSpPr>
            <p:cNvPr id="20" name="그룹 19"/>
            <p:cNvGrpSpPr/>
            <p:nvPr/>
          </p:nvGrpSpPr>
          <p:grpSpPr>
            <a:xfrm>
              <a:off x="2428860" y="2348880"/>
              <a:ext cx="2791212" cy="428628"/>
              <a:chOff x="1904675" y="2990622"/>
              <a:chExt cx="1728192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2" name="직사각형 21"/>
              <p:cNvSpPr/>
              <p:nvPr/>
            </p:nvSpPr>
            <p:spPr>
              <a:xfrm>
                <a:off x="1904675" y="2990622"/>
                <a:ext cx="1728192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51049" y="3137584"/>
                <a:ext cx="1609810" cy="83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rgbClr val="144698"/>
                    </a:solidFill>
                  </a:rPr>
                  <a:t>친구 이름 </a:t>
                </a:r>
                <a:r>
                  <a:rPr lang="en-US" altLang="ko-KR" sz="1400" b="1" dirty="0" smtClean="0">
                    <a:solidFill>
                      <a:srgbClr val="144698"/>
                    </a:solidFill>
                  </a:rPr>
                  <a:t>:</a:t>
                </a:r>
              </a:p>
            </p:txBody>
          </p:sp>
        </p:grpSp>
        <p:cxnSp>
          <p:nvCxnSpPr>
            <p:cNvPr id="21" name="직선 연결선 20"/>
            <p:cNvCxnSpPr/>
            <p:nvPr/>
          </p:nvCxnSpPr>
          <p:spPr>
            <a:xfrm>
              <a:off x="3563888" y="2671637"/>
              <a:ext cx="14401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직사각형 31"/>
          <p:cNvSpPr/>
          <p:nvPr/>
        </p:nvSpPr>
        <p:spPr>
          <a:xfrm>
            <a:off x="2428859" y="5013176"/>
            <a:ext cx="5851389" cy="1305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613220" y="5085184"/>
            <a:ext cx="5326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말을 잘 이해하지 못하는 준혁이가 수를 잘 셀 수 있듯이</a:t>
            </a:r>
            <a:endParaRPr lang="en-US" altLang="ko-KR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사람은 누구나 잘 할 수 있는 것이 다릅니다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친구가 잘 하지 못하는 것을 이해하고 장점을 찾아 함께 하는  </a:t>
            </a:r>
            <a:endParaRPr lang="en-US" altLang="ko-KR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우리는 멋진 친구입니다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26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3" grpId="0" animBg="1"/>
      <p:bldP spid="18" grpId="0" animBg="1"/>
      <p:bldP spid="32" grpId="0" animBg="1"/>
      <p:bldP spid="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571657"/>
            <a:ext cx="4607124" cy="2590987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611560" y="2570356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92310" y="2831966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46980" y="5229200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줄이 좋아요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167213" y="980728"/>
            <a:ext cx="669883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이럴 때는 어떻게 해야 할까요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준혁이의 행동에 대해 친구들이 바르게 대처한 행동에는 ○표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그렇지 못한 행동에는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Ⅹ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표 하세요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Ⅹ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표 한 행동은 어떻게 하면 좋을지 적절한 행동으로 고쳐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99592" y="90872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214415" y="2204864"/>
            <a:ext cx="6651631" cy="674569"/>
            <a:chOff x="2384865" y="2915978"/>
            <a:chExt cx="6363599" cy="674569"/>
          </a:xfrm>
        </p:grpSpPr>
        <p:sp>
          <p:nvSpPr>
            <p:cNvPr id="10" name="직사각형 9"/>
            <p:cNvSpPr/>
            <p:nvPr/>
          </p:nvSpPr>
          <p:spPr>
            <a:xfrm>
              <a:off x="2418488" y="2915978"/>
              <a:ext cx="6329976" cy="674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4865" y="2976743"/>
              <a:ext cx="5571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준혁이가 자기 물건이 아닌 것을 허락 없이 자꾸 가져갈 때</a:t>
              </a:r>
              <a:r>
                <a:rPr lang="en-US" altLang="ko-KR" sz="1500" b="1" dirty="0">
                  <a:solidFill>
                    <a:srgbClr val="144698"/>
                  </a:solidFill>
                </a:rPr>
                <a:t/>
              </a:r>
              <a:br>
                <a:rPr lang="en-US" altLang="ko-KR" sz="1500" b="1" dirty="0">
                  <a:solidFill>
                    <a:srgbClr val="144698"/>
                  </a:solidFill>
                </a:rPr>
              </a:br>
              <a:r>
                <a:rPr lang="ko-KR" altLang="en-US" sz="1500" b="1" dirty="0" smtClean="0">
                  <a:solidFill>
                    <a:srgbClr val="144698"/>
                  </a:solidFill>
                </a:rPr>
                <a:t>선생님께 말씀 드린다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4368" y="31465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214415" y="3743530"/>
            <a:ext cx="6651631" cy="449580"/>
            <a:chOff x="2384865" y="2915979"/>
            <a:chExt cx="6363599" cy="449580"/>
          </a:xfrm>
        </p:grpSpPr>
        <p:sp>
          <p:nvSpPr>
            <p:cNvPr id="22" name="직사각형 21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84865" y="2976743"/>
              <a:ext cx="55715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3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준혁이는 보드 게임을 하는 방법을 모르니까 끼워주지 않는다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84368" y="29672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214415" y="2979079"/>
            <a:ext cx="6651631" cy="674569"/>
            <a:chOff x="2384865" y="2915978"/>
            <a:chExt cx="6363599" cy="674569"/>
          </a:xfrm>
        </p:grpSpPr>
        <p:sp>
          <p:nvSpPr>
            <p:cNvPr id="36" name="직사각형 35"/>
            <p:cNvSpPr/>
            <p:nvPr/>
          </p:nvSpPr>
          <p:spPr>
            <a:xfrm>
              <a:off x="2418488" y="2915978"/>
              <a:ext cx="6329976" cy="674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84865" y="2976743"/>
              <a:ext cx="5571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2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준혁이가 자기 물건이 아닌 것을 허락 없이 가져갈 때</a:t>
              </a:r>
              <a:r>
                <a:rPr lang="en-US" altLang="ko-KR" sz="1500" b="1" dirty="0">
                  <a:solidFill>
                    <a:srgbClr val="144698"/>
                  </a:solidFill>
                </a:rPr>
                <a:t/>
              </a:r>
              <a:br>
                <a:rPr lang="en-US" altLang="ko-KR" sz="1500" b="1" dirty="0">
                  <a:solidFill>
                    <a:srgbClr val="144698"/>
                  </a:solidFill>
                </a:rPr>
              </a:br>
              <a:r>
                <a:rPr lang="en-US" altLang="ko-KR" sz="1500" b="1" dirty="0" smtClean="0">
                  <a:solidFill>
                    <a:srgbClr val="144698"/>
                  </a:solidFill>
                </a:rPr>
                <a:t>“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이건 내 것이니까 한 번만 쓰고 돌려줘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.”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라고 말한다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84368" y="31465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2214415" y="5084045"/>
            <a:ext cx="6651631" cy="449580"/>
            <a:chOff x="2384865" y="2915979"/>
            <a:chExt cx="6363599" cy="449580"/>
          </a:xfrm>
        </p:grpSpPr>
        <p:sp>
          <p:nvSpPr>
            <p:cNvPr id="40" name="직사각형 39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84865" y="2976743"/>
              <a:ext cx="55715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5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체육시간에 달리기를 할 때 준혁이를 자리에 앉아 있게 한다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84368" y="29672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2214415" y="4319594"/>
            <a:ext cx="6651631" cy="674569"/>
            <a:chOff x="2384865" y="2915978"/>
            <a:chExt cx="6363599" cy="674569"/>
          </a:xfrm>
        </p:grpSpPr>
        <p:sp>
          <p:nvSpPr>
            <p:cNvPr id="44" name="직사각형 43"/>
            <p:cNvSpPr/>
            <p:nvPr/>
          </p:nvSpPr>
          <p:spPr>
            <a:xfrm>
              <a:off x="2418488" y="2915978"/>
              <a:ext cx="6329976" cy="674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84865" y="2976743"/>
              <a:ext cx="5571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4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숫자는 알지만 글자를 알지 못하는 준혁이가 </a:t>
              </a:r>
              <a:r>
                <a:rPr lang="ko-KR" altLang="en-US" sz="1500" b="1" dirty="0" err="1" smtClean="0">
                  <a:solidFill>
                    <a:srgbClr val="144698"/>
                  </a:solidFill>
                </a:rPr>
                <a:t>알림장을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 쓸 때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, </a:t>
              </a:r>
              <a:r>
                <a:rPr lang="en-US" altLang="ko-KR" sz="1500" b="1" dirty="0">
                  <a:solidFill>
                    <a:srgbClr val="144698"/>
                  </a:solidFill>
                </a:rPr>
                <a:t/>
              </a:r>
              <a:br>
                <a:rPr lang="en-US" altLang="ko-KR" sz="1500" b="1" dirty="0">
                  <a:solidFill>
                    <a:srgbClr val="144698"/>
                  </a:solidFill>
                </a:rPr>
              </a:br>
              <a:r>
                <a:rPr lang="ko-KR" altLang="en-US" sz="1500" b="1" dirty="0" smtClean="0">
                  <a:solidFill>
                    <a:srgbClr val="144698"/>
                  </a:solidFill>
                </a:rPr>
                <a:t>날짜는 준혁이가 쓰고 내용은 대신 써 준다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84368" y="31465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2253789" y="5661248"/>
            <a:ext cx="6612257" cy="991719"/>
            <a:chOff x="2253789" y="5756235"/>
            <a:chExt cx="6612257" cy="991719"/>
          </a:xfrm>
        </p:grpSpPr>
        <p:sp>
          <p:nvSpPr>
            <p:cNvPr id="47" name="직사각형 46"/>
            <p:cNvSpPr/>
            <p:nvPr/>
          </p:nvSpPr>
          <p:spPr>
            <a:xfrm>
              <a:off x="2253789" y="5756235"/>
              <a:ext cx="6612257" cy="991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34703" y="5828243"/>
              <a:ext cx="1224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번 행동  →</a:t>
              </a:r>
              <a:endParaRPr lang="en-US" altLang="ko-KR" sz="1200" b="1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9" name="직선 연결선 48"/>
            <p:cNvCxnSpPr/>
            <p:nvPr/>
          </p:nvCxnSpPr>
          <p:spPr>
            <a:xfrm>
              <a:off x="2430373" y="6070134"/>
              <a:ext cx="64807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3996852" y="6070134"/>
              <a:ext cx="460759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034703" y="6290039"/>
              <a:ext cx="1224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번 행동  →</a:t>
              </a:r>
              <a:endParaRPr lang="en-US" altLang="ko-KR" sz="1200" b="1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52" name="직선 연결선 51"/>
            <p:cNvCxnSpPr/>
            <p:nvPr/>
          </p:nvCxnSpPr>
          <p:spPr>
            <a:xfrm>
              <a:off x="2430373" y="6531930"/>
              <a:ext cx="64807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3996852" y="6531930"/>
              <a:ext cx="460759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9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줄이 좋아요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052736"/>
            <a:ext cx="3060744" cy="172132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974720" y="5373216"/>
            <a:ext cx="7004288" cy="106035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반 친구들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이가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어떻게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서로를 이해하고 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                          문제를 해결해 나갈 수 있을지 생각해 봅시다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2564904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84345" y="2975840"/>
            <a:ext cx="700428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상대방과의 의사소통이 어렵고 특정 말을 반복하며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한 가지 물건에 집착하는 자폐성 장애를 지닌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796136" y="3717032"/>
            <a:ext cx="1171378" cy="1152128"/>
            <a:chOff x="3203848" y="4221088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동진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984344" y="3809290"/>
            <a:ext cx="3955807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평소에도 시끄러운 준혁이 때문에 힘이 들었던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6781830" y="4207243"/>
            <a:ext cx="167860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이는 체육대회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992018" y="4885710"/>
            <a:ext cx="6828454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줄넘기 연습을 방해하는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준혁이로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인해 화가 나고 반 친구들 역시 고민에 빠집니다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3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build="p"/>
      <p:bldP spid="22" grpId="0"/>
      <p:bldP spid="19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267744" y="1774195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친구들은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이의 어떤 행동을 힘들어 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81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왜 친구들의 줄넘기 줄을 빼앗았을까요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88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337663" y="1751749"/>
            <a:ext cx="6482809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친구들은 운동회 결과에 상관없이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왜 우리 반이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등이라고 생각했을까요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968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167213" y="1733907"/>
            <a:ext cx="6698833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자폐성 장애의 특성에 대한 설명을 읽고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맞는 것에 ○표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틀린 것에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Ⅹ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표 하세요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99592" y="1196752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2214415" y="4698647"/>
            <a:ext cx="6390032" cy="674569"/>
            <a:chOff x="2384865" y="2915978"/>
            <a:chExt cx="6113328" cy="674569"/>
          </a:xfrm>
        </p:grpSpPr>
        <p:sp>
          <p:nvSpPr>
            <p:cNvPr id="44" name="직사각형 43"/>
            <p:cNvSpPr/>
            <p:nvPr/>
          </p:nvSpPr>
          <p:spPr>
            <a:xfrm>
              <a:off x="2418488" y="2915978"/>
              <a:ext cx="6079705" cy="674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84865" y="2976743"/>
              <a:ext cx="5571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4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반복되는 말이나 동일한 행동을 하는 것에는 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/>
              </a:r>
              <a:br>
                <a:rPr lang="en-US" altLang="ko-KR" sz="1500" b="1" dirty="0" smtClean="0">
                  <a:solidFill>
                    <a:srgbClr val="144698"/>
                  </a:solidFill>
                </a:rPr>
              </a:br>
              <a:r>
                <a:rPr lang="ko-KR" altLang="en-US" sz="1500" b="1" dirty="0" smtClean="0">
                  <a:solidFill>
                    <a:srgbClr val="144698"/>
                  </a:solidFill>
                </a:rPr>
                <a:t>나름의 이유가 있다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60931" y="31465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2226300" y="3356992"/>
            <a:ext cx="6378146" cy="449580"/>
            <a:chOff x="2384865" y="2915979"/>
            <a:chExt cx="6101957" cy="449580"/>
          </a:xfrm>
        </p:grpSpPr>
        <p:sp>
          <p:nvSpPr>
            <p:cNvPr id="56" name="직사각형 55"/>
            <p:cNvSpPr/>
            <p:nvPr/>
          </p:nvSpPr>
          <p:spPr>
            <a:xfrm>
              <a:off x="2418488" y="2915979"/>
              <a:ext cx="6068334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4865" y="2976743"/>
              <a:ext cx="55715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2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자폐성 장애를 가진 사람들은 직업을 갖지 못한다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44513" y="29672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2226300" y="2708920"/>
            <a:ext cx="6378147" cy="449580"/>
            <a:chOff x="2384865" y="2915979"/>
            <a:chExt cx="6101958" cy="449580"/>
          </a:xfrm>
        </p:grpSpPr>
        <p:sp>
          <p:nvSpPr>
            <p:cNvPr id="60" name="직사각형 59"/>
            <p:cNvSpPr/>
            <p:nvPr/>
          </p:nvSpPr>
          <p:spPr>
            <a:xfrm>
              <a:off x="2418488" y="2915979"/>
              <a:ext cx="6068335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84865" y="2976743"/>
              <a:ext cx="55715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자폐성 장애는 유전이다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24327" y="2979186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2214415" y="3916664"/>
            <a:ext cx="6390032" cy="674569"/>
            <a:chOff x="2384865" y="2915978"/>
            <a:chExt cx="6113328" cy="674569"/>
          </a:xfrm>
        </p:grpSpPr>
        <p:sp>
          <p:nvSpPr>
            <p:cNvPr id="64" name="직사각형 63"/>
            <p:cNvSpPr/>
            <p:nvPr/>
          </p:nvSpPr>
          <p:spPr>
            <a:xfrm>
              <a:off x="2418488" y="2915978"/>
              <a:ext cx="6079705" cy="674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84865" y="2976743"/>
              <a:ext cx="5571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3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자폐성 장애를 가진 사람들은 모두 다 같은 행동 특성을 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/>
              </a:r>
              <a:br>
                <a:rPr lang="en-US" altLang="ko-KR" sz="1500" b="1" dirty="0" smtClean="0">
                  <a:solidFill>
                    <a:srgbClr val="144698"/>
                  </a:solidFill>
                </a:rPr>
              </a:br>
              <a:r>
                <a:rPr lang="ko-KR" altLang="en-US" sz="1500" b="1" dirty="0" smtClean="0">
                  <a:solidFill>
                    <a:srgbClr val="144698"/>
                  </a:solidFill>
                </a:rPr>
                <a:t>가지고 있다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60931" y="31465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2214415" y="5482507"/>
            <a:ext cx="6390032" cy="674569"/>
            <a:chOff x="2384865" y="2915978"/>
            <a:chExt cx="6113328" cy="674569"/>
          </a:xfrm>
        </p:grpSpPr>
        <p:sp>
          <p:nvSpPr>
            <p:cNvPr id="68" name="직사각형 67"/>
            <p:cNvSpPr/>
            <p:nvPr/>
          </p:nvSpPr>
          <p:spPr>
            <a:xfrm>
              <a:off x="2418488" y="2915978"/>
              <a:ext cx="6079705" cy="674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384865" y="2976743"/>
              <a:ext cx="5571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5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자폐성 장애를 가진 친구들은 상대방의 감정을 잘 이해하고</a:t>
              </a:r>
              <a:r>
                <a:rPr lang="en-US" altLang="ko-KR" sz="1500" b="1" dirty="0">
                  <a:solidFill>
                    <a:srgbClr val="144698"/>
                  </a:solidFill>
                </a:rPr>
                <a:t/>
              </a:r>
              <a:br>
                <a:rPr lang="en-US" altLang="ko-KR" sz="1500" b="1" dirty="0">
                  <a:solidFill>
                    <a:srgbClr val="144698"/>
                  </a:solidFill>
                </a:rPr>
              </a:br>
              <a:r>
                <a:rPr lang="ko-KR" altLang="en-US" sz="1500" b="1" dirty="0" smtClean="0">
                  <a:solidFill>
                    <a:srgbClr val="144698"/>
                  </a:solidFill>
                </a:rPr>
                <a:t>공감한다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60931" y="31465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5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줄이 좋아요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899592" y="1124744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167213" y="1329227"/>
            <a:ext cx="6797275" cy="18975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체육대회 날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친구들은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이를 제외시키는 대신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잘 할 수 있는 일을 찾아 함께 대회에 참여했습니다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3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같은 반 친구로서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이의 장점을 찾아 함께 했던 친구들의 행동을 살펴보며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아래의 여러 가지 상황에서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부분적으로 참여할 수 있는 방법을 찾아 써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228558" y="3425010"/>
            <a:ext cx="6663922" cy="865528"/>
            <a:chOff x="2228558" y="2132856"/>
            <a:chExt cx="6663922" cy="865528"/>
          </a:xfrm>
        </p:grpSpPr>
        <p:sp>
          <p:nvSpPr>
            <p:cNvPr id="19" name="직사각형 18"/>
            <p:cNvSpPr/>
            <p:nvPr/>
          </p:nvSpPr>
          <p:spPr>
            <a:xfrm>
              <a:off x="2245658" y="2562346"/>
              <a:ext cx="6634800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2228558" y="2132856"/>
              <a:ext cx="6663922" cy="428628"/>
              <a:chOff x="1904675" y="2990622"/>
              <a:chExt cx="4125998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6" name="직사각형 25"/>
              <p:cNvSpPr/>
              <p:nvPr/>
            </p:nvSpPr>
            <p:spPr>
              <a:xfrm>
                <a:off x="1904675" y="2990622"/>
                <a:ext cx="4125998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51049" y="3137584"/>
                <a:ext cx="3945872" cy="83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rgbClr val="144698"/>
                    </a:solidFill>
                  </a:rPr>
                  <a:t>상황 </a:t>
                </a:r>
                <a:r>
                  <a:rPr lang="en-US" altLang="ko-KR" sz="1400" b="1" dirty="0" smtClean="0">
                    <a:solidFill>
                      <a:srgbClr val="144698"/>
                    </a:solidFill>
                  </a:rPr>
                  <a:t>1. </a:t>
                </a:r>
                <a:r>
                  <a:rPr lang="ko-KR" altLang="en-US" sz="1400" b="1" dirty="0" smtClean="0">
                    <a:solidFill>
                      <a:srgbClr val="144698"/>
                    </a:solidFill>
                  </a:rPr>
                  <a:t>숫자는 잘 알지만 글자를 모르는 준혁이가 </a:t>
                </a:r>
                <a:r>
                  <a:rPr lang="ko-KR" altLang="en-US" sz="1400" b="1" dirty="0" err="1" smtClean="0">
                    <a:solidFill>
                      <a:srgbClr val="144698"/>
                    </a:solidFill>
                  </a:rPr>
                  <a:t>알림장을</a:t>
                </a:r>
                <a:r>
                  <a:rPr lang="ko-KR" altLang="en-US" sz="1400" b="1" dirty="0" smtClean="0">
                    <a:solidFill>
                      <a:srgbClr val="144698"/>
                    </a:solidFill>
                  </a:rPr>
                  <a:t> 써야 할 때</a:t>
                </a:r>
                <a:r>
                  <a:rPr lang="en-US" altLang="ko-KR" sz="1400" b="1" dirty="0" smtClean="0">
                    <a:solidFill>
                      <a:srgbClr val="144698"/>
                    </a:solidFill>
                  </a:rPr>
                  <a:t> </a:t>
                </a:r>
              </a:p>
            </p:txBody>
          </p:sp>
        </p:grpSp>
      </p:grpSp>
      <p:grpSp>
        <p:nvGrpSpPr>
          <p:cNvPr id="46" name="그룹 45"/>
          <p:cNvGrpSpPr/>
          <p:nvPr/>
        </p:nvGrpSpPr>
        <p:grpSpPr>
          <a:xfrm>
            <a:off x="2228558" y="4505130"/>
            <a:ext cx="6663922" cy="865528"/>
            <a:chOff x="2228558" y="2132856"/>
            <a:chExt cx="6663922" cy="865528"/>
          </a:xfrm>
        </p:grpSpPr>
        <p:sp>
          <p:nvSpPr>
            <p:cNvPr id="47" name="직사각형 46"/>
            <p:cNvSpPr/>
            <p:nvPr/>
          </p:nvSpPr>
          <p:spPr>
            <a:xfrm>
              <a:off x="2245658" y="2562346"/>
              <a:ext cx="6634800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2228558" y="2132856"/>
              <a:ext cx="6663922" cy="428628"/>
              <a:chOff x="1904675" y="2990622"/>
              <a:chExt cx="4125998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9" name="직사각형 48"/>
              <p:cNvSpPr/>
              <p:nvPr/>
            </p:nvSpPr>
            <p:spPr>
              <a:xfrm>
                <a:off x="1904675" y="2990622"/>
                <a:ext cx="4125998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51049" y="3137584"/>
                <a:ext cx="3945872" cy="83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rgbClr val="144698"/>
                    </a:solidFill>
                  </a:rPr>
                  <a:t>상황 </a:t>
                </a:r>
                <a:r>
                  <a:rPr lang="en-US" altLang="ko-KR" sz="1400" b="1" dirty="0" smtClean="0">
                    <a:solidFill>
                      <a:srgbClr val="144698"/>
                    </a:solidFill>
                  </a:rPr>
                  <a:t>2. </a:t>
                </a:r>
                <a:r>
                  <a:rPr lang="ko-KR" altLang="en-US" sz="1400" b="1" dirty="0" smtClean="0">
                    <a:solidFill>
                      <a:srgbClr val="144698"/>
                    </a:solidFill>
                  </a:rPr>
                  <a:t>반 대항 축구대회를 할 때</a:t>
                </a:r>
                <a:endParaRPr lang="en-US" altLang="ko-KR" sz="1400" b="1" dirty="0" smtClean="0">
                  <a:solidFill>
                    <a:srgbClr val="144698"/>
                  </a:solidFill>
                </a:endParaRPr>
              </a:p>
            </p:txBody>
          </p:sp>
        </p:grpSp>
      </p:grpSp>
      <p:grpSp>
        <p:nvGrpSpPr>
          <p:cNvPr id="51" name="그룹 50"/>
          <p:cNvGrpSpPr/>
          <p:nvPr/>
        </p:nvGrpSpPr>
        <p:grpSpPr>
          <a:xfrm>
            <a:off x="2228558" y="5587808"/>
            <a:ext cx="6735928" cy="865528"/>
            <a:chOff x="2228558" y="2132856"/>
            <a:chExt cx="6735928" cy="865528"/>
          </a:xfrm>
        </p:grpSpPr>
        <p:sp>
          <p:nvSpPr>
            <p:cNvPr id="52" name="직사각형 51"/>
            <p:cNvSpPr/>
            <p:nvPr/>
          </p:nvSpPr>
          <p:spPr>
            <a:xfrm>
              <a:off x="2245658" y="2562346"/>
              <a:ext cx="6634800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2228558" y="2132856"/>
              <a:ext cx="6735928" cy="428628"/>
              <a:chOff x="1904675" y="2990622"/>
              <a:chExt cx="4170581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4" name="직사각형 53"/>
              <p:cNvSpPr/>
              <p:nvPr/>
            </p:nvSpPr>
            <p:spPr>
              <a:xfrm>
                <a:off x="1904675" y="2990622"/>
                <a:ext cx="4125998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951048" y="3137584"/>
                <a:ext cx="4124208" cy="83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spc="-100" dirty="0" smtClean="0">
                    <a:solidFill>
                      <a:srgbClr val="144698"/>
                    </a:solidFill>
                  </a:rPr>
                  <a:t>상황 </a:t>
                </a:r>
                <a:r>
                  <a:rPr lang="en-US" altLang="ko-KR" sz="1400" b="1" spc="-100" dirty="0" smtClean="0">
                    <a:solidFill>
                      <a:srgbClr val="144698"/>
                    </a:solidFill>
                  </a:rPr>
                  <a:t>3. </a:t>
                </a:r>
                <a:r>
                  <a:rPr lang="ko-KR" altLang="en-US" sz="1400" b="1" spc="-100" dirty="0" smtClean="0">
                    <a:solidFill>
                      <a:srgbClr val="144698"/>
                    </a:solidFill>
                  </a:rPr>
                  <a:t>우리 </a:t>
                </a:r>
                <a:r>
                  <a:rPr lang="ko-KR" altLang="en-US" sz="1400" b="1" spc="-100" dirty="0" err="1" smtClean="0">
                    <a:solidFill>
                      <a:srgbClr val="144698"/>
                    </a:solidFill>
                  </a:rPr>
                  <a:t>모둠에</a:t>
                </a:r>
                <a:r>
                  <a:rPr lang="ko-KR" altLang="en-US" sz="1400" b="1" spc="-100" dirty="0" smtClean="0">
                    <a:solidFill>
                      <a:srgbClr val="144698"/>
                    </a:solidFill>
                  </a:rPr>
                  <a:t> </a:t>
                </a:r>
                <a:r>
                  <a:rPr lang="en-US" altLang="ko-KR" sz="1400" b="1" spc="-100" dirty="0" smtClean="0">
                    <a:solidFill>
                      <a:srgbClr val="144698"/>
                    </a:solidFill>
                  </a:rPr>
                  <a:t>‘</a:t>
                </a:r>
                <a:r>
                  <a:rPr lang="ko-KR" altLang="en-US" sz="1400" b="1" spc="-100" dirty="0" smtClean="0">
                    <a:solidFill>
                      <a:srgbClr val="144698"/>
                    </a:solidFill>
                  </a:rPr>
                  <a:t>한국 전통문화의 특징</a:t>
                </a:r>
                <a:r>
                  <a:rPr lang="en-US" altLang="ko-KR" sz="1400" b="1" spc="-100" dirty="0" smtClean="0">
                    <a:solidFill>
                      <a:srgbClr val="144698"/>
                    </a:solidFill>
                  </a:rPr>
                  <a:t>’</a:t>
                </a:r>
                <a:r>
                  <a:rPr lang="ko-KR" altLang="en-US" sz="1400" b="1" spc="-100" dirty="0" smtClean="0">
                    <a:solidFill>
                      <a:srgbClr val="144698"/>
                    </a:solidFill>
                  </a:rPr>
                  <a:t>을 조사해 발표하라는 과제가 주어졌을 때</a:t>
                </a:r>
                <a:endParaRPr lang="en-US" altLang="ko-KR" sz="1400" b="1" spc="-100" dirty="0" smtClean="0">
                  <a:solidFill>
                    <a:srgbClr val="14469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38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2228558" y="2132856"/>
            <a:ext cx="6663922" cy="865528"/>
            <a:chOff x="2228558" y="2132856"/>
            <a:chExt cx="6663922" cy="865528"/>
          </a:xfrm>
        </p:grpSpPr>
        <p:sp>
          <p:nvSpPr>
            <p:cNvPr id="57" name="직사각형 56"/>
            <p:cNvSpPr/>
            <p:nvPr/>
          </p:nvSpPr>
          <p:spPr>
            <a:xfrm>
              <a:off x="2245658" y="2562346"/>
              <a:ext cx="6634800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2228558" y="2132856"/>
              <a:ext cx="6663922" cy="428628"/>
              <a:chOff x="1904675" y="2990622"/>
              <a:chExt cx="4125998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9" name="직사각형 58"/>
              <p:cNvSpPr/>
              <p:nvPr/>
            </p:nvSpPr>
            <p:spPr>
              <a:xfrm>
                <a:off x="1904675" y="2990622"/>
                <a:ext cx="4125998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951049" y="3137584"/>
                <a:ext cx="3945872" cy="83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rgbClr val="144698"/>
                    </a:solidFill>
                  </a:rPr>
                  <a:t>상황 </a:t>
                </a:r>
                <a:r>
                  <a:rPr lang="en-US" altLang="ko-KR" sz="1400" b="1" dirty="0" smtClean="0">
                    <a:solidFill>
                      <a:srgbClr val="144698"/>
                    </a:solidFill>
                  </a:rPr>
                  <a:t>4. </a:t>
                </a:r>
                <a:r>
                  <a:rPr lang="ko-KR" altLang="en-US" sz="1400" b="1" dirty="0" smtClean="0">
                    <a:solidFill>
                      <a:srgbClr val="144698"/>
                    </a:solidFill>
                  </a:rPr>
                  <a:t>준혁이와 같은 날 청소 당번일 때</a:t>
                </a:r>
                <a:endParaRPr lang="en-US" altLang="ko-KR" sz="1400" b="1" dirty="0" smtClean="0">
                  <a:solidFill>
                    <a:srgbClr val="144698"/>
                  </a:solidFill>
                </a:endParaRPr>
              </a:p>
            </p:txBody>
          </p:sp>
        </p:grpSp>
      </p:grpSp>
      <p:grpSp>
        <p:nvGrpSpPr>
          <p:cNvPr id="61" name="그룹 60"/>
          <p:cNvGrpSpPr/>
          <p:nvPr/>
        </p:nvGrpSpPr>
        <p:grpSpPr>
          <a:xfrm>
            <a:off x="2228558" y="3069753"/>
            <a:ext cx="6663922" cy="865528"/>
            <a:chOff x="2228558" y="2132856"/>
            <a:chExt cx="6663922" cy="865528"/>
          </a:xfrm>
        </p:grpSpPr>
        <p:sp>
          <p:nvSpPr>
            <p:cNvPr id="62" name="직사각형 61"/>
            <p:cNvSpPr/>
            <p:nvPr/>
          </p:nvSpPr>
          <p:spPr>
            <a:xfrm>
              <a:off x="2245658" y="2562346"/>
              <a:ext cx="6634800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2228558" y="2132856"/>
              <a:ext cx="6663922" cy="428628"/>
              <a:chOff x="1904675" y="2990622"/>
              <a:chExt cx="4125998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64" name="직사각형 63"/>
              <p:cNvSpPr/>
              <p:nvPr/>
            </p:nvSpPr>
            <p:spPr>
              <a:xfrm>
                <a:off x="1904675" y="2990622"/>
                <a:ext cx="4125998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951049" y="3137584"/>
                <a:ext cx="3945872" cy="83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rgbClr val="144698"/>
                    </a:solidFill>
                  </a:rPr>
                  <a:t>상황 </a:t>
                </a:r>
                <a:r>
                  <a:rPr lang="en-US" altLang="ko-KR" sz="1400" b="1" dirty="0" smtClean="0">
                    <a:solidFill>
                      <a:srgbClr val="144698"/>
                    </a:solidFill>
                  </a:rPr>
                  <a:t>5. </a:t>
                </a:r>
                <a:r>
                  <a:rPr lang="ko-KR" altLang="en-US" sz="1400" b="1" dirty="0" smtClean="0">
                    <a:solidFill>
                      <a:srgbClr val="144698"/>
                    </a:solidFill>
                  </a:rPr>
                  <a:t>실과시간에 샌드위치 만들기를 할 때</a:t>
                </a:r>
                <a:endParaRPr lang="en-US" altLang="ko-KR" sz="1400" b="1" dirty="0" smtClean="0">
                  <a:solidFill>
                    <a:srgbClr val="144698"/>
                  </a:solidFill>
                </a:endParaRPr>
              </a:p>
            </p:txBody>
          </p:sp>
        </p:grpSp>
      </p:grpSp>
      <p:grpSp>
        <p:nvGrpSpPr>
          <p:cNvPr id="33" name="그룹 32"/>
          <p:cNvGrpSpPr/>
          <p:nvPr/>
        </p:nvGrpSpPr>
        <p:grpSpPr>
          <a:xfrm>
            <a:off x="899592" y="1124744"/>
            <a:ext cx="1152128" cy="1152128"/>
            <a:chOff x="1194811" y="1482756"/>
            <a:chExt cx="1152128" cy="1152128"/>
          </a:xfrm>
        </p:grpSpPr>
        <p:sp>
          <p:nvSpPr>
            <p:cNvPr id="34" name="타원 3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2245658" y="4432603"/>
            <a:ext cx="6634800" cy="1084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430019" y="4504611"/>
            <a:ext cx="6246438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장애가 있다고 해서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나보다 능력이 부족하다고 해서 모든 활동에서 제외시켜야 할까요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</a:rPr>
              <a:t>? </a:t>
            </a: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장애가 있어도 때로는 나보다 부족한 점이 있어도 </a:t>
            </a:r>
            <a:endParaRPr lang="en-US" altLang="ko-KR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친구가 할 수 있는 것이 무엇인지 고민해보고 장점을 찾아 함께 해주세요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48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 animBg="1"/>
      <p:bldP spid="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줄이 좋아요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199561120" descr="EMB000010f466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613"/>
            <a:ext cx="2943622" cy="18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703255" y="1600855"/>
            <a:ext cx="6482809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아래 기사를 읽고 어떤 생각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(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느낌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)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 드는지 말해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67544" y="107736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1259632" y="5085184"/>
            <a:ext cx="7560840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237668" y="2276872"/>
            <a:ext cx="4654812" cy="27515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지난 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9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월 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20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일 가을운동회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김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**(13. 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지체장애 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6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급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)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군은 연골이 자라지 않는 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‘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연골 </a:t>
            </a:r>
            <a:r>
              <a:rPr lang="ko-KR" altLang="en-US" sz="1200" dirty="0" err="1" smtClean="0">
                <a:solidFill>
                  <a:schemeClr val="accent1"/>
                </a:solidFill>
                <a:latin typeface="+mn-ea"/>
                <a:ea typeface="+mn-ea"/>
              </a:rPr>
              <a:t>무형성증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’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을 앓고 있는 탓에 운동회 달리기에서 한 번도 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1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등을 해본 적이 없다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운동회 날 아침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가족들에게 </a:t>
            </a:r>
            <a:endParaRPr lang="en-US" altLang="ko-KR" sz="12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“(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달리기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) 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안 하면 안 되나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”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고 말하기도 했다 </a:t>
            </a:r>
            <a:endParaRPr lang="en-US" altLang="ko-KR" sz="12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‘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장애물 이어달리기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’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를 하던 그 날도 친구들 뒤에 뒤처져서 뛰고 있었다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</a:p>
          <a:p>
            <a:pPr algn="just" fontAlgn="base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놀라운 일은 그 때 일어났다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김군과 경쟁하며 앞서 잘 달리던 친구들이 갑자기 멈춰 서서는 뒤처진 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**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군을 기다려 그의 손을 잡고 나란히 결승선을 통과했기 때문이다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</a:p>
          <a:p>
            <a:pPr algn="just" fontAlgn="base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나 홀로 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1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등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’ 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보다 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‘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다 함께 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1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등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’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을 택한 학생들이 찍힌 이 사진을 보면서 사람들은 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“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눈물이 났다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”, “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어른인데 오히려 아이들에게서 배웠다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.”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는 등의 </a:t>
            </a:r>
            <a:r>
              <a:rPr lang="ko-KR" altLang="en-US" sz="1200" dirty="0" err="1" smtClean="0">
                <a:solidFill>
                  <a:schemeClr val="accent1"/>
                </a:solidFill>
                <a:latin typeface="+mn-ea"/>
                <a:ea typeface="+mn-ea"/>
              </a:rPr>
              <a:t>댓글을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 달았다</a:t>
            </a:r>
            <a:r>
              <a: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01576" y="4341004"/>
            <a:ext cx="27044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출처 </a:t>
            </a:r>
            <a:r>
              <a:rPr lang="en-US" altLang="ko-KR" sz="1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endParaRPr lang="en-US" altLang="ko-KR" sz="1100" dirty="0"/>
          </a:p>
          <a:p>
            <a:r>
              <a:rPr lang="en-US" altLang="ko-KR" sz="1100" u="sng" dirty="0" smtClean="0">
                <a:hlinkClick r:id="rId4"/>
              </a:rPr>
              <a:t>http</a:t>
            </a:r>
            <a:r>
              <a:rPr lang="en-US" altLang="ko-KR" sz="1100" u="sng" dirty="0">
                <a:hlinkClick r:id="rId4"/>
              </a:rPr>
              <a:t>://</a:t>
            </a:r>
            <a:r>
              <a:rPr lang="en-US" altLang="ko-KR" sz="1100" u="sng" dirty="0" smtClean="0">
                <a:hlinkClick r:id="rId4"/>
              </a:rPr>
              <a:t>www.hani.co.kr/arti/opinion/column/670756.html</a:t>
            </a:r>
            <a:endParaRPr lang="en-US" altLang="ko-KR" sz="11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8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" grpId="0" animBg="1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626825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공부나 달리기에서의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등이 아닌 친구로서의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등은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어떤 사람이라고 생각하는지 적어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08920"/>
            <a:ext cx="5976664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4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줄이 좋아요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17288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</a:t>
            </a:r>
            <a:endParaRPr lang="en-US" altLang="ko-KR" sz="2400" b="1" dirty="0" smtClean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교사용 활동자료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771800" y="2686339"/>
            <a:ext cx="5904656" cy="74020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영상동화의 내용과 일치하는 문장을 찾아 색칠하면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예쁜 동물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모양이 완성</a:t>
            </a:r>
            <a:endParaRPr lang="en-US" altLang="ko-KR" sz="15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2040142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34440" y="4182798"/>
            <a:ext cx="1133304" cy="1337617"/>
            <a:chOff x="1904675" y="2990621"/>
            <a:chExt cx="1133304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771800" y="4057984"/>
            <a:ext cx="5904656" cy="4385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1-2.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준혁이는 소중한 물건을 빼앗겼다는 생각에 불안하고 슬펐다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2771800" y="4458161"/>
            <a:ext cx="5904656" cy="113107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준혁이는 소중한 물건을 빼앗겼다는 생각에 불안하고 슬펐다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나와 짝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또는 장애학생이 가진 장점을 찾아보고 발표한다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퍼즐 놀이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블록 쌓기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공기놀이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주사위 놀이 등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4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30" grpId="0" build="p"/>
      <p:bldP spid="1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771800" y="1271336"/>
            <a:ext cx="6048672" cy="235449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수업시간에 같은 말을 반복하는 것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자기와 타인의 물건을 구분 못하는 것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말이 통하지 않는 것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준혁이는 좋아하는 줄넘기 줄을 보고 기뻐서 그냥 가져간 것이다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수를 세는 것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준혁이를 제외시키지 않고 함께 한 것을 보니 좋은 친구들 같다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무조건 못한다는 빼기 보다는 함께 할 수 있는 것을 찾는 모습이 좋아 보인다 등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363936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34440" y="3814691"/>
            <a:ext cx="1133304" cy="1337617"/>
            <a:chOff x="1904675" y="2990621"/>
            <a:chExt cx="1133304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771800" y="3689877"/>
            <a:ext cx="6211944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같은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모둠의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친구 또는 장애 학생의 능력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(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장점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)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을 찾아 발표하고 누구나 잘 할 수 있는 일이 있음을 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1)  2)  4) (○),    3)  5) (Ⅹ)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3120265" y="4687890"/>
            <a:ext cx="5851904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칸의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수를 세면서 말을 놓게 하거나 주사위를 던지는 등 놀이에 부분적으로 참여시킨다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120265" y="5387999"/>
            <a:ext cx="5851904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손을 잡고 같이 달린다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짧은 거리를 달리도록 한다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등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771800" y="5786680"/>
            <a:ext cx="6211944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번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~4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번 모두 정답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장애학생의 이런 행동은 상황에 따라 각각 다른 의미를 지닌다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38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0" grpId="0" build="p"/>
      <p:bldP spid="14" grpId="0" build="p"/>
      <p:bldP spid="17" grpId="0" build="p"/>
      <p:bldP spid="1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429344" y="1428311"/>
            <a:ext cx="6499976" cy="17081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수업시간에 같은 말을 반복하는 것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자기와 타인의 물건을 구분 못하는 것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말이 통하지 않는 것 등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준혁이는 좋아하는 줄넘기 줄을 보고 기뻐서 그냥 가져간 것이다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등을 하는 것보다 반 전체가 함께 참여하는 것이 더 중요하니까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1008883" y="1556792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781645" y="2697301"/>
            <a:ext cx="6147675" cy="3323987"/>
          </a:xfrm>
          <a:prstGeom prst="rect">
            <a:avLst/>
          </a:prstGeom>
        </p:spPr>
        <p:txBody>
          <a:bodyPr wrap="square" rIns="54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(Ⅹ)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자폐성 장애는 유전이 되는 경우도 있고 되지 않는 경우도 있으며 요즘에는 두뇌의 발달이상이나 신경 손상으로 발생한다고 알려져 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(Ⅹ)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자폐성 장애를 가진 사람들 역시 많은 노력이 필요하기는 하지만 각자의 능력과 적성에 따라 제과제빵사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화가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서비스직 등 다양한 직업 생활이 가능하다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(Ⅹ)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사람들의 행동특성과 성격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개성이 모두 다르듯 자폐성 장애의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특성 역시 매우 다양하다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(○)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반복되는 말이나 동일한 행동을 통해 안정감을 얻기도 하고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놀이 또는 자기의 의사를 표현하는 수단으로써 그런 행동을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(Ⅹ)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자폐성 장애는 다른 사람과의 의사소통 능력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공감능력이 부족하다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24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141312" y="966595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장애학생이 학급의 일원으로써 부분 참여를 할 수 있는 다양한 방법을 생각해보고 발표하는 시간을 갖도록 한다</a:t>
            </a:r>
            <a:r>
              <a:rPr lang="en-US" altLang="ko-KR" sz="14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683568" y="1071656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267744" y="1698250"/>
            <a:ext cx="6663922" cy="865528"/>
            <a:chOff x="2267744" y="1715089"/>
            <a:chExt cx="6663922" cy="865528"/>
          </a:xfrm>
        </p:grpSpPr>
        <p:sp>
          <p:nvSpPr>
            <p:cNvPr id="27" name="직사각형 26"/>
            <p:cNvSpPr/>
            <p:nvPr/>
          </p:nvSpPr>
          <p:spPr>
            <a:xfrm>
              <a:off x="2284844" y="2144579"/>
              <a:ext cx="6634800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67744" y="1715089"/>
              <a:ext cx="6663922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42643" y="1769270"/>
              <a:ext cx="6373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144698"/>
                  </a:solidFill>
                </a:rPr>
                <a:t>상황 </a:t>
              </a:r>
              <a:r>
                <a:rPr lang="en-US" altLang="ko-KR" sz="1400" b="1" dirty="0" smtClean="0">
                  <a:solidFill>
                    <a:srgbClr val="144698"/>
                  </a:solidFill>
                </a:rPr>
                <a:t>1.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숫자는 잘 알지만 글자를 모르는 준혁이가 </a:t>
              </a:r>
              <a:r>
                <a:rPr lang="ko-KR" altLang="en-US" sz="1400" b="1" dirty="0" err="1" smtClean="0">
                  <a:solidFill>
                    <a:srgbClr val="144698"/>
                  </a:solidFill>
                </a:rPr>
                <a:t>알림장을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 써야 할 때</a:t>
              </a:r>
              <a:r>
                <a:rPr lang="en-US" altLang="ko-KR" sz="1400" b="1" dirty="0" smtClean="0">
                  <a:solidFill>
                    <a:srgbClr val="144698"/>
                  </a:solidFill>
                </a:rPr>
                <a:t>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43809" y="2208709"/>
              <a:ext cx="57278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날짜는 준혁이가 쓰고 내용은 짝이 써준다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  <p:sp>
          <p:nvSpPr>
            <p:cNvPr id="2" name="오른쪽 화살표 1"/>
            <p:cNvSpPr/>
            <p:nvPr/>
          </p:nvSpPr>
          <p:spPr>
            <a:xfrm>
              <a:off x="2469635" y="2180306"/>
              <a:ext cx="360040" cy="32416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267744" y="2562346"/>
            <a:ext cx="6663922" cy="865528"/>
            <a:chOff x="2267744" y="2660062"/>
            <a:chExt cx="6663922" cy="865528"/>
          </a:xfrm>
        </p:grpSpPr>
        <p:grpSp>
          <p:nvGrpSpPr>
            <p:cNvPr id="31" name="그룹 30"/>
            <p:cNvGrpSpPr/>
            <p:nvPr/>
          </p:nvGrpSpPr>
          <p:grpSpPr>
            <a:xfrm>
              <a:off x="2267744" y="2660062"/>
              <a:ext cx="6663922" cy="865528"/>
              <a:chOff x="2228558" y="2132856"/>
              <a:chExt cx="6663922" cy="865528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2245658" y="2562346"/>
                <a:ext cx="6634800" cy="4360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3" name="그룹 32"/>
              <p:cNvGrpSpPr/>
              <p:nvPr/>
            </p:nvGrpSpPr>
            <p:grpSpPr>
              <a:xfrm>
                <a:off x="2228558" y="2132856"/>
                <a:ext cx="6663922" cy="428628"/>
                <a:chOff x="1904675" y="2990622"/>
                <a:chExt cx="4125998" cy="1162626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34" name="직사각형 33"/>
                <p:cNvSpPr/>
                <p:nvPr/>
              </p:nvSpPr>
              <p:spPr>
                <a:xfrm>
                  <a:off x="1904675" y="2990622"/>
                  <a:ext cx="4125998" cy="1162626"/>
                </a:xfrm>
                <a:prstGeom prst="rect">
                  <a:avLst/>
                </a:prstGeom>
                <a:grpFill/>
                <a:ln w="7620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951049" y="3137584"/>
                  <a:ext cx="3945872" cy="834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rgbClr val="144698"/>
                      </a:solidFill>
                    </a:rPr>
                    <a:t>상황 </a:t>
                  </a:r>
                  <a:r>
                    <a:rPr lang="en-US" altLang="ko-KR" sz="1400" b="1" dirty="0" smtClean="0">
                      <a:solidFill>
                        <a:srgbClr val="144698"/>
                      </a:solidFill>
                    </a:rPr>
                    <a:t>2. </a:t>
                  </a:r>
                  <a:r>
                    <a:rPr lang="ko-KR" altLang="en-US" sz="1400" b="1" dirty="0" smtClean="0">
                      <a:solidFill>
                        <a:srgbClr val="144698"/>
                      </a:solidFill>
                    </a:rPr>
                    <a:t>반 대항 축구대회를 할 때</a:t>
                  </a:r>
                  <a:endParaRPr lang="en-US" altLang="ko-KR" sz="1400" b="1" dirty="0" smtClean="0">
                    <a:solidFill>
                      <a:srgbClr val="144698"/>
                    </a:solidFill>
                  </a:endParaRPr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2843809" y="3194663"/>
              <a:ext cx="57278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err="1" smtClean="0">
                  <a:solidFill>
                    <a:schemeClr val="bg1">
                      <a:lumMod val="65000"/>
                    </a:schemeClr>
                  </a:solidFill>
                </a:rPr>
                <a:t>점수판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 넘기는 역할을 한다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  <p:sp>
          <p:nvSpPr>
            <p:cNvPr id="67" name="오른쪽 화살표 66"/>
            <p:cNvSpPr/>
            <p:nvPr/>
          </p:nvSpPr>
          <p:spPr>
            <a:xfrm>
              <a:off x="2469635" y="3166260"/>
              <a:ext cx="360040" cy="32416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267744" y="3426442"/>
            <a:ext cx="6735928" cy="865528"/>
            <a:chOff x="2267744" y="3607741"/>
            <a:chExt cx="6735928" cy="865528"/>
          </a:xfrm>
        </p:grpSpPr>
        <p:grpSp>
          <p:nvGrpSpPr>
            <p:cNvPr id="36" name="그룹 35"/>
            <p:cNvGrpSpPr/>
            <p:nvPr/>
          </p:nvGrpSpPr>
          <p:grpSpPr>
            <a:xfrm>
              <a:off x="2267744" y="3607741"/>
              <a:ext cx="6735928" cy="865528"/>
              <a:chOff x="2228558" y="2132856"/>
              <a:chExt cx="6735928" cy="865528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2245658" y="2562346"/>
                <a:ext cx="6634800" cy="4360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8" name="그룹 37"/>
              <p:cNvGrpSpPr/>
              <p:nvPr/>
            </p:nvGrpSpPr>
            <p:grpSpPr>
              <a:xfrm>
                <a:off x="2228558" y="2132856"/>
                <a:ext cx="6735928" cy="428628"/>
                <a:chOff x="1904675" y="2990622"/>
                <a:chExt cx="4170581" cy="1162626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39" name="직사각형 38"/>
                <p:cNvSpPr/>
                <p:nvPr/>
              </p:nvSpPr>
              <p:spPr>
                <a:xfrm>
                  <a:off x="1904675" y="2990622"/>
                  <a:ext cx="4125998" cy="1162626"/>
                </a:xfrm>
                <a:prstGeom prst="rect">
                  <a:avLst/>
                </a:prstGeom>
                <a:grpFill/>
                <a:ln w="7620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951048" y="3137584"/>
                  <a:ext cx="4124208" cy="834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400" b="1" spc="-100" dirty="0" smtClean="0">
                      <a:solidFill>
                        <a:srgbClr val="144698"/>
                      </a:solidFill>
                    </a:rPr>
                    <a:t>상황 </a:t>
                  </a:r>
                  <a:r>
                    <a:rPr lang="en-US" altLang="ko-KR" sz="1400" b="1" spc="-100" dirty="0" smtClean="0">
                      <a:solidFill>
                        <a:srgbClr val="144698"/>
                      </a:solidFill>
                    </a:rPr>
                    <a:t>3. </a:t>
                  </a:r>
                  <a:r>
                    <a:rPr lang="ko-KR" altLang="en-US" sz="1400" b="1" spc="-100" dirty="0" smtClean="0">
                      <a:solidFill>
                        <a:srgbClr val="144698"/>
                      </a:solidFill>
                    </a:rPr>
                    <a:t>우리 </a:t>
                  </a:r>
                  <a:r>
                    <a:rPr lang="ko-KR" altLang="en-US" sz="1400" b="1" spc="-100" dirty="0" err="1" smtClean="0">
                      <a:solidFill>
                        <a:srgbClr val="144698"/>
                      </a:solidFill>
                    </a:rPr>
                    <a:t>모둠에</a:t>
                  </a:r>
                  <a:r>
                    <a:rPr lang="ko-KR" altLang="en-US" sz="1400" b="1" spc="-100" dirty="0" smtClean="0">
                      <a:solidFill>
                        <a:srgbClr val="144698"/>
                      </a:solidFill>
                    </a:rPr>
                    <a:t> </a:t>
                  </a:r>
                  <a:r>
                    <a:rPr lang="en-US" altLang="ko-KR" sz="1400" b="1" spc="-100" dirty="0" smtClean="0">
                      <a:solidFill>
                        <a:srgbClr val="144698"/>
                      </a:solidFill>
                    </a:rPr>
                    <a:t>‘</a:t>
                  </a:r>
                  <a:r>
                    <a:rPr lang="ko-KR" altLang="en-US" sz="1400" b="1" spc="-100" dirty="0" smtClean="0">
                      <a:solidFill>
                        <a:srgbClr val="144698"/>
                      </a:solidFill>
                    </a:rPr>
                    <a:t>한국 전통문화의 특징</a:t>
                  </a:r>
                  <a:r>
                    <a:rPr lang="en-US" altLang="ko-KR" sz="1400" b="1" spc="-100" dirty="0" smtClean="0">
                      <a:solidFill>
                        <a:srgbClr val="144698"/>
                      </a:solidFill>
                    </a:rPr>
                    <a:t>’</a:t>
                  </a:r>
                  <a:r>
                    <a:rPr lang="ko-KR" altLang="en-US" sz="1400" b="1" spc="-100" dirty="0" smtClean="0">
                      <a:solidFill>
                        <a:srgbClr val="144698"/>
                      </a:solidFill>
                    </a:rPr>
                    <a:t>을 조사해 발표하라는 과제가 주어졌을 때</a:t>
                  </a:r>
                  <a:endParaRPr lang="en-US" altLang="ko-KR" sz="1400" b="1" spc="-100" dirty="0" smtClean="0">
                    <a:solidFill>
                      <a:srgbClr val="144698"/>
                    </a:solidFill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/>
          </p:nvSpPr>
          <p:spPr>
            <a:xfrm>
              <a:off x="2843809" y="4124511"/>
              <a:ext cx="57278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자료 제작 시 색칠하기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오리고 붙이는 역할을 한다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  <p:sp>
          <p:nvSpPr>
            <p:cNvPr id="69" name="오른쪽 화살표 68"/>
            <p:cNvSpPr/>
            <p:nvPr/>
          </p:nvSpPr>
          <p:spPr>
            <a:xfrm>
              <a:off x="2469635" y="4096108"/>
              <a:ext cx="360040" cy="32416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263283" y="4290538"/>
            <a:ext cx="6740388" cy="865528"/>
            <a:chOff x="2263283" y="4543845"/>
            <a:chExt cx="6740388" cy="865528"/>
          </a:xfrm>
        </p:grpSpPr>
        <p:grpSp>
          <p:nvGrpSpPr>
            <p:cNvPr id="51" name="그룹 50"/>
            <p:cNvGrpSpPr/>
            <p:nvPr/>
          </p:nvGrpSpPr>
          <p:grpSpPr>
            <a:xfrm>
              <a:off x="2263283" y="4543845"/>
              <a:ext cx="6663922" cy="865528"/>
              <a:chOff x="2228558" y="2132856"/>
              <a:chExt cx="6663922" cy="865528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2245658" y="2562346"/>
                <a:ext cx="6634800" cy="4360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3" name="그룹 52"/>
              <p:cNvGrpSpPr/>
              <p:nvPr/>
            </p:nvGrpSpPr>
            <p:grpSpPr>
              <a:xfrm>
                <a:off x="2228558" y="2132856"/>
                <a:ext cx="6663922" cy="428628"/>
                <a:chOff x="1904675" y="2990622"/>
                <a:chExt cx="4125998" cy="1162626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54" name="직사각형 53"/>
                <p:cNvSpPr/>
                <p:nvPr/>
              </p:nvSpPr>
              <p:spPr>
                <a:xfrm>
                  <a:off x="1904675" y="2990622"/>
                  <a:ext cx="4125998" cy="1162626"/>
                </a:xfrm>
                <a:prstGeom prst="rect">
                  <a:avLst/>
                </a:prstGeom>
                <a:grpFill/>
                <a:ln w="7620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1951049" y="3137584"/>
                  <a:ext cx="3945872" cy="834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rgbClr val="144698"/>
                      </a:solidFill>
                    </a:rPr>
                    <a:t>상황 </a:t>
                  </a:r>
                  <a:r>
                    <a:rPr lang="en-US" altLang="ko-KR" sz="1400" b="1" dirty="0" smtClean="0">
                      <a:solidFill>
                        <a:srgbClr val="144698"/>
                      </a:solidFill>
                    </a:rPr>
                    <a:t>4. </a:t>
                  </a:r>
                  <a:r>
                    <a:rPr lang="ko-KR" altLang="en-US" sz="1400" b="1" dirty="0" smtClean="0">
                      <a:solidFill>
                        <a:srgbClr val="144698"/>
                      </a:solidFill>
                    </a:rPr>
                    <a:t>준혁이와 같은 날 청소 당번일 때</a:t>
                  </a:r>
                  <a:endParaRPr lang="en-US" altLang="ko-KR" sz="1400" b="1" dirty="0" smtClean="0">
                    <a:solidFill>
                      <a:srgbClr val="144698"/>
                    </a:solidFill>
                  </a:endParaRPr>
                </a:p>
              </p:txBody>
            </p:sp>
          </p:grpSp>
        </p:grpSp>
        <p:sp>
          <p:nvSpPr>
            <p:cNvPr id="70" name="TextBox 69"/>
            <p:cNvSpPr txBox="1"/>
            <p:nvPr/>
          </p:nvSpPr>
          <p:spPr>
            <a:xfrm>
              <a:off x="2843808" y="5078446"/>
              <a:ext cx="61598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책상 밀기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휴지 줍기 등 준혁이가 할 수 있는 간단한 역할을 찾아 맡긴다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  <p:sp>
          <p:nvSpPr>
            <p:cNvPr id="71" name="오른쪽 화살표 70"/>
            <p:cNvSpPr/>
            <p:nvPr/>
          </p:nvSpPr>
          <p:spPr>
            <a:xfrm>
              <a:off x="2469635" y="5050043"/>
              <a:ext cx="360040" cy="32416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263283" y="5154634"/>
            <a:ext cx="6663922" cy="865528"/>
            <a:chOff x="2263283" y="5491524"/>
            <a:chExt cx="6663922" cy="865528"/>
          </a:xfrm>
        </p:grpSpPr>
        <p:grpSp>
          <p:nvGrpSpPr>
            <p:cNvPr id="56" name="그룹 55"/>
            <p:cNvGrpSpPr/>
            <p:nvPr/>
          </p:nvGrpSpPr>
          <p:grpSpPr>
            <a:xfrm>
              <a:off x="2263283" y="5491524"/>
              <a:ext cx="6663922" cy="865528"/>
              <a:chOff x="2228558" y="2132856"/>
              <a:chExt cx="6663922" cy="865528"/>
            </a:xfrm>
          </p:grpSpPr>
          <p:sp>
            <p:nvSpPr>
              <p:cNvPr id="57" name="직사각형 56"/>
              <p:cNvSpPr/>
              <p:nvPr/>
            </p:nvSpPr>
            <p:spPr>
              <a:xfrm>
                <a:off x="2245658" y="2562346"/>
                <a:ext cx="6634800" cy="4360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8" name="그룹 57"/>
              <p:cNvGrpSpPr/>
              <p:nvPr/>
            </p:nvGrpSpPr>
            <p:grpSpPr>
              <a:xfrm>
                <a:off x="2228558" y="2132856"/>
                <a:ext cx="6663922" cy="428628"/>
                <a:chOff x="1904675" y="2990622"/>
                <a:chExt cx="4125998" cy="1162626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59" name="직사각형 58"/>
                <p:cNvSpPr/>
                <p:nvPr/>
              </p:nvSpPr>
              <p:spPr>
                <a:xfrm>
                  <a:off x="1904675" y="2990622"/>
                  <a:ext cx="4125998" cy="1162626"/>
                </a:xfrm>
                <a:prstGeom prst="rect">
                  <a:avLst/>
                </a:prstGeom>
                <a:grpFill/>
                <a:ln w="7620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951049" y="3137584"/>
                  <a:ext cx="3945872" cy="834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rgbClr val="144698"/>
                      </a:solidFill>
                    </a:rPr>
                    <a:t>상황 </a:t>
                  </a:r>
                  <a:r>
                    <a:rPr lang="en-US" altLang="ko-KR" sz="1400" b="1" dirty="0" smtClean="0">
                      <a:solidFill>
                        <a:srgbClr val="144698"/>
                      </a:solidFill>
                    </a:rPr>
                    <a:t>5. </a:t>
                  </a:r>
                  <a:r>
                    <a:rPr lang="ko-KR" altLang="en-US" sz="1400" b="1" dirty="0" smtClean="0">
                      <a:solidFill>
                        <a:srgbClr val="144698"/>
                      </a:solidFill>
                    </a:rPr>
                    <a:t>실과시간에 샌드위치 만들기를 할 때</a:t>
                  </a:r>
                  <a:endParaRPr lang="en-US" altLang="ko-KR" sz="1400" b="1" dirty="0" smtClean="0">
                    <a:solidFill>
                      <a:srgbClr val="144698"/>
                    </a:solidFill>
                  </a:endParaRPr>
                </a:p>
              </p:txBody>
            </p:sp>
          </p:grpSp>
        </p:grpSp>
        <p:sp>
          <p:nvSpPr>
            <p:cNvPr id="72" name="TextBox 71"/>
            <p:cNvSpPr txBox="1"/>
            <p:nvPr/>
          </p:nvSpPr>
          <p:spPr>
            <a:xfrm>
              <a:off x="2843809" y="6026125"/>
              <a:ext cx="57278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재료 버무리기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빵에 재료 올리기 등을 한다</a:t>
              </a:r>
              <a:r>
                <a:rPr lang="en-US" altLang="ko-KR" sz="1400" b="1" dirty="0" smtClean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  <p:sp>
          <p:nvSpPr>
            <p:cNvPr id="73" name="오른쪽 화살표 72"/>
            <p:cNvSpPr/>
            <p:nvPr/>
          </p:nvSpPr>
          <p:spPr>
            <a:xfrm>
              <a:off x="2469635" y="5997722"/>
              <a:ext cx="360040" cy="32416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4" name="제목 1"/>
          <p:cNvSpPr txBox="1">
            <a:spLocks/>
          </p:cNvSpPr>
          <p:nvPr/>
        </p:nvSpPr>
        <p:spPr>
          <a:xfrm>
            <a:off x="2141312" y="6116446"/>
            <a:ext cx="612068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accent1"/>
                </a:solidFill>
                <a:latin typeface="+mn-ea"/>
                <a:ea typeface="+mn-ea"/>
              </a:rPr>
              <a:t>2-3. 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자기 생각을 자유롭게 발표한다</a:t>
            </a:r>
            <a:r>
              <a:rPr lang="en-US" altLang="ko-KR" sz="14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45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123728" y="2068065"/>
            <a:ext cx="1944217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800" b="1" dirty="0" smtClean="0"/>
              <a:t>기획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개발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디자인</a:t>
            </a:r>
            <a:endParaRPr lang="ko-KR" altLang="en-US" sz="1800" b="1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355977" y="2060848"/>
            <a:ext cx="3816423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dirty="0" smtClean="0"/>
              <a:t>(</a:t>
            </a:r>
            <a:r>
              <a:rPr lang="ko-KR" altLang="en-US" sz="1800" dirty="0" smtClean="0"/>
              <a:t>재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파라다이스 복지재단</a:t>
            </a:r>
            <a:endParaRPr lang="en-US" altLang="ko-KR" sz="1800" dirty="0" smtClean="0"/>
          </a:p>
          <a:p>
            <a:pPr algn="l">
              <a:lnSpc>
                <a:spcPct val="150000"/>
              </a:lnSpc>
            </a:pPr>
            <a:r>
              <a:rPr lang="ko-KR" altLang="en-US" sz="1800" dirty="0" err="1" smtClean="0"/>
              <a:t>이미섭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서울정문학교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강미경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변정윤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서울은천초등학교</a:t>
            </a:r>
            <a:r>
              <a:rPr lang="ko-KR" altLang="en-US" sz="1800" dirty="0" smtClean="0"/>
              <a:t>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임영선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계원예술대학교 </a:t>
            </a:r>
            <a:r>
              <a:rPr lang="ko-KR" altLang="en-US" sz="1800" dirty="0" smtClean="0"/>
              <a:t>애니메이션과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853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626"/>
            <a:ext cx="4464496" cy="24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52763"/>
            <a:ext cx="2170495" cy="14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052736"/>
            <a:ext cx="3060744" cy="172132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974720" y="5589240"/>
            <a:ext cx="700428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반 친구들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이는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어떻게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 문제를 해결할 수 있을까요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2564904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84345" y="2975840"/>
            <a:ext cx="7004288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같은 말을 반복하고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특정 물건을 너무 좋아해서 마음대로 빼앗기도 하는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203848" y="4228686"/>
            <a:ext cx="1171378" cy="1152128"/>
            <a:chOff x="3203848" y="4221088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984344" y="3809290"/>
            <a:ext cx="3955807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친구들의 줄넘기 줄을 빼앗아 연습을 방해하는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4132277" y="4735430"/>
            <a:ext cx="381179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 때문에 반 친구들은 고민에 빠집니다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52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build="p"/>
      <p:bldP spid="2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809624"/>
            <a:ext cx="6554817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이야기를 잘 들었나요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맞는 내용을 찾아 색칠해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18" y="2339327"/>
            <a:ext cx="4961206" cy="4186018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줄이 좋아요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3419872" y="1031169"/>
            <a:ext cx="5000625" cy="5810250"/>
            <a:chOff x="3419872" y="1031169"/>
            <a:chExt cx="5000625" cy="581025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031169"/>
              <a:ext cx="5000625" cy="581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그룹 4"/>
            <p:cNvGrpSpPr/>
            <p:nvPr/>
          </p:nvGrpSpPr>
          <p:grpSpPr>
            <a:xfrm>
              <a:off x="6037868" y="1988840"/>
              <a:ext cx="1874764" cy="461665"/>
              <a:chOff x="1331641" y="3933064"/>
              <a:chExt cx="1874764" cy="461665"/>
            </a:xfrm>
          </p:grpSpPr>
          <p:sp>
            <p:nvSpPr>
              <p:cNvPr id="42" name="제목 1"/>
              <p:cNvSpPr txBox="1">
                <a:spLocks/>
              </p:cNvSpPr>
              <p:nvPr/>
            </p:nvSpPr>
            <p:spPr>
              <a:xfrm>
                <a:off x="1331641" y="3933064"/>
                <a:ext cx="6480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ko-KR" sz="1600" b="1" dirty="0" smtClean="0">
                    <a:solidFill>
                      <a:schemeClr val="tx2"/>
                    </a:solidFill>
                  </a:rPr>
                  <a:t>1</a:t>
                </a:r>
                <a:r>
                  <a:rPr lang="ko-KR" altLang="en-US" sz="1600" b="1" dirty="0" smtClean="0">
                    <a:solidFill>
                      <a:schemeClr val="tx2"/>
                    </a:solidFill>
                  </a:rPr>
                  <a:t>위 </a:t>
                </a:r>
                <a:r>
                  <a:rPr lang="en-US" altLang="ko-KR" sz="1600" b="1" dirty="0" smtClean="0">
                    <a:solidFill>
                      <a:schemeClr val="tx2"/>
                    </a:solidFill>
                  </a:rPr>
                  <a:t>:</a:t>
                </a:r>
                <a:endParaRPr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4" name="직선 연결선 3"/>
              <p:cNvCxnSpPr/>
              <p:nvPr/>
            </p:nvCxnSpPr>
            <p:spPr>
              <a:xfrm>
                <a:off x="1975196" y="4255813"/>
                <a:ext cx="123120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그룹 5"/>
            <p:cNvGrpSpPr/>
            <p:nvPr/>
          </p:nvGrpSpPr>
          <p:grpSpPr>
            <a:xfrm>
              <a:off x="6061018" y="2705962"/>
              <a:ext cx="1874764" cy="461665"/>
              <a:chOff x="1331641" y="4474403"/>
              <a:chExt cx="1874764" cy="461665"/>
            </a:xfrm>
          </p:grpSpPr>
          <p:sp>
            <p:nvSpPr>
              <p:cNvPr id="43" name="제목 1"/>
              <p:cNvSpPr txBox="1">
                <a:spLocks/>
              </p:cNvSpPr>
              <p:nvPr/>
            </p:nvSpPr>
            <p:spPr>
              <a:xfrm>
                <a:off x="1331641" y="4474403"/>
                <a:ext cx="6480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ko-KR" sz="1600" b="1" dirty="0" smtClean="0">
                    <a:solidFill>
                      <a:schemeClr val="tx2"/>
                    </a:solidFill>
                  </a:rPr>
                  <a:t>2</a:t>
                </a:r>
                <a:r>
                  <a:rPr lang="ko-KR" altLang="en-US" sz="1600" b="1" dirty="0" smtClean="0">
                    <a:solidFill>
                      <a:schemeClr val="tx2"/>
                    </a:solidFill>
                  </a:rPr>
                  <a:t>위 </a:t>
                </a:r>
                <a:r>
                  <a:rPr lang="en-US" altLang="ko-KR" sz="1600" b="1" dirty="0" smtClean="0">
                    <a:solidFill>
                      <a:schemeClr val="tx2"/>
                    </a:solidFill>
                  </a:rPr>
                  <a:t>:</a:t>
                </a:r>
                <a:endParaRPr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44" name="직선 연결선 43"/>
              <p:cNvCxnSpPr/>
              <p:nvPr/>
            </p:nvCxnSpPr>
            <p:spPr>
              <a:xfrm>
                <a:off x="1975196" y="4797152"/>
                <a:ext cx="123120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그룹 6"/>
            <p:cNvGrpSpPr/>
            <p:nvPr/>
          </p:nvGrpSpPr>
          <p:grpSpPr>
            <a:xfrm>
              <a:off x="6081612" y="3375407"/>
              <a:ext cx="1874764" cy="461665"/>
              <a:chOff x="1331641" y="5050467"/>
              <a:chExt cx="1874764" cy="461665"/>
            </a:xfrm>
          </p:grpSpPr>
          <p:sp>
            <p:nvSpPr>
              <p:cNvPr id="45" name="제목 1"/>
              <p:cNvSpPr txBox="1">
                <a:spLocks/>
              </p:cNvSpPr>
              <p:nvPr/>
            </p:nvSpPr>
            <p:spPr>
              <a:xfrm>
                <a:off x="1331641" y="5050467"/>
                <a:ext cx="6480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ko-KR" sz="1600" b="1" dirty="0" smtClean="0">
                    <a:solidFill>
                      <a:schemeClr val="tx2"/>
                    </a:solidFill>
                  </a:rPr>
                  <a:t>3</a:t>
                </a:r>
                <a:r>
                  <a:rPr lang="ko-KR" altLang="en-US" sz="1600" b="1" dirty="0" smtClean="0">
                    <a:solidFill>
                      <a:schemeClr val="tx2"/>
                    </a:solidFill>
                  </a:rPr>
                  <a:t>위 </a:t>
                </a:r>
                <a:r>
                  <a:rPr lang="en-US" altLang="ko-KR" sz="1600" b="1" dirty="0" smtClean="0">
                    <a:solidFill>
                      <a:schemeClr val="tx2"/>
                    </a:solidFill>
                  </a:rPr>
                  <a:t>:</a:t>
                </a:r>
                <a:endParaRPr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46" name="직선 연결선 45"/>
              <p:cNvCxnSpPr/>
              <p:nvPr/>
            </p:nvCxnSpPr>
            <p:spPr>
              <a:xfrm>
                <a:off x="1975196" y="5373216"/>
                <a:ext cx="123120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제목 1"/>
          <p:cNvSpPr txBox="1">
            <a:spLocks/>
          </p:cNvSpPr>
          <p:nvPr/>
        </p:nvSpPr>
        <p:spPr>
          <a:xfrm>
            <a:off x="2302702" y="1628800"/>
            <a:ext cx="6410801" cy="166199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나도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이처럼 너무 좋아해서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꼭 있어야 하는 물건이 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나의 소중한 보물을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위부터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위까지 적어보세요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012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만일 소중한 물건을 잃어버린다면 어떤 기분이 들까요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6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동진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줄넘기 줄을 다시 가져갔을 때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 마음은 어땠을까요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1526</Words>
  <Application>Microsoft Office PowerPoint</Application>
  <PresentationFormat>화면 슬라이드 쇼(4:3)</PresentationFormat>
  <Paragraphs>235</Paragraphs>
  <Slides>39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샤론의 장미</dc:title>
  <dc:creator>법인사무국</dc:creator>
  <cp:lastModifiedBy>김지훈</cp:lastModifiedBy>
  <cp:revision>185</cp:revision>
  <dcterms:created xsi:type="dcterms:W3CDTF">2014-07-28T01:30:23Z</dcterms:created>
  <dcterms:modified xsi:type="dcterms:W3CDTF">2015-06-23T05:31:42Z</dcterms:modified>
</cp:coreProperties>
</file>