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84" r:id="rId5"/>
    <p:sldId id="285" r:id="rId6"/>
    <p:sldId id="286" r:id="rId7"/>
    <p:sldId id="287" r:id="rId8"/>
    <p:sldId id="288" r:id="rId9"/>
    <p:sldId id="262" r:id="rId10"/>
    <p:sldId id="289" r:id="rId11"/>
    <p:sldId id="290" r:id="rId12"/>
    <p:sldId id="277" r:id="rId13"/>
    <p:sldId id="291" r:id="rId14"/>
    <p:sldId id="278" r:id="rId15"/>
    <p:sldId id="295" r:id="rId16"/>
    <p:sldId id="266" r:id="rId17"/>
    <p:sldId id="280" r:id="rId18"/>
    <p:sldId id="296" r:id="rId19"/>
    <p:sldId id="281" r:id="rId20"/>
    <p:sldId id="267" r:id="rId21"/>
    <p:sldId id="292" r:id="rId22"/>
    <p:sldId id="282" r:id="rId23"/>
    <p:sldId id="270" r:id="rId24"/>
    <p:sldId id="271" r:id="rId25"/>
    <p:sldId id="272" r:id="rId26"/>
    <p:sldId id="273" r:id="rId27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4" autoAdjust="0"/>
    <p:restoredTop sz="94660"/>
  </p:normalViewPr>
  <p:slideViewPr>
    <p:cSldViewPr>
      <p:cViewPr varScale="1">
        <p:scale>
          <a:sx n="81" d="100"/>
          <a:sy n="81" d="100"/>
        </p:scale>
        <p:origin x="-242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019F4-5E31-4D54-A8A4-45A31EFD669A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E213-3F55-4955-8D01-4E16B1CE09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4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E213-3F55-4955-8D01-4E16B1CE091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9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788024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39011" y="4945112"/>
            <a:ext cx="477726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모둠에서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서연이의 역할은 무엇인가요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1694645" y="5400118"/>
            <a:ext cx="4573078" cy="1234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61352" y="2499446"/>
            <a:ext cx="819964" cy="806490"/>
            <a:chOff x="3399855" y="3415092"/>
            <a:chExt cx="1171377" cy="1152128"/>
          </a:xfrm>
        </p:grpSpPr>
        <p:sp>
          <p:nvSpPr>
            <p:cNvPr id="53" name="타원 52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그룹 54"/>
          <p:cNvGrpSpPr>
            <a:grpSpLocks noChangeAspect="1"/>
          </p:cNvGrpSpPr>
          <p:nvPr/>
        </p:nvGrpSpPr>
        <p:grpSpPr>
          <a:xfrm>
            <a:off x="667580" y="1345926"/>
            <a:ext cx="819965" cy="806490"/>
            <a:chOff x="1024096" y="2564904"/>
            <a:chExt cx="1171378" cy="1152128"/>
          </a:xfrm>
        </p:grpSpPr>
        <p:sp>
          <p:nvSpPr>
            <p:cNvPr id="56" name="타원 5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8" name="제목 1"/>
          <p:cNvSpPr txBox="1">
            <a:spLocks/>
          </p:cNvSpPr>
          <p:nvPr/>
        </p:nvSpPr>
        <p:spPr>
          <a:xfrm>
            <a:off x="1292206" y="2739062"/>
            <a:ext cx="4881301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친구들은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63410" y="3601084"/>
            <a:ext cx="5694728" cy="9278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이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성주의 마음을 이해하고 </a:t>
            </a:r>
            <a:endParaRPr lang="en-US" altLang="ko-KR" sz="1400" b="1" dirty="0" smtClean="0">
              <a:solidFill>
                <a:schemeClr val="accent1"/>
              </a:solidFill>
              <a:latin typeface="+mn-ea"/>
            </a:endParaRPr>
          </a:p>
          <a:p>
            <a:pPr marL="792000"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활동을 잘 마칠 수 있는 방법을 생각해 봅시다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1541882" y="1619735"/>
            <a:ext cx="491145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수업 내용을 잘 이해하지 못하고 가위질도 서툽니다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당황하면 같은 말을 반복하거나 발음이 부정확해지고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갑자기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교실을 뛰쳐나가는 등의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725948" y="6656087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제목 1"/>
          <p:cNvSpPr txBox="1">
            <a:spLocks/>
          </p:cNvSpPr>
          <p:nvPr/>
        </p:nvSpPr>
        <p:spPr>
          <a:xfrm>
            <a:off x="1639011" y="6813175"/>
            <a:ext cx="477726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모둠에서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성주의 역할은 무엇인가요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1694645" y="7268181"/>
            <a:ext cx="4573078" cy="1234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540533" y="3021732"/>
            <a:ext cx="488130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성주와 함께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활동을 하는 것이 불만입니다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64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1"/>
          <p:cNvSpPr txBox="1">
            <a:spLocks/>
          </p:cNvSpPr>
          <p:nvPr/>
        </p:nvSpPr>
        <p:spPr>
          <a:xfrm>
            <a:off x="763410" y="3601084"/>
            <a:ext cx="5694728" cy="9278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이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성주의 마음을 이해하고 </a:t>
            </a:r>
            <a:endParaRPr lang="en-US" altLang="ko-KR" sz="1400" b="1" dirty="0" smtClean="0">
              <a:solidFill>
                <a:schemeClr val="accent1"/>
              </a:solidFill>
              <a:latin typeface="+mn-ea"/>
            </a:endParaRPr>
          </a:p>
          <a:p>
            <a:pPr marL="792000"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활동을 잘 마칠 수 있는 방법을 생각해 봅시다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1052736" y="7968441"/>
            <a:ext cx="5126880" cy="563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4" name="직사각형 83"/>
          <p:cNvSpPr/>
          <p:nvPr/>
        </p:nvSpPr>
        <p:spPr>
          <a:xfrm>
            <a:off x="1064597" y="6813079"/>
            <a:ext cx="5126880" cy="563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661352" y="2499446"/>
            <a:ext cx="819964" cy="806490"/>
            <a:chOff x="3399855" y="3415092"/>
            <a:chExt cx="1171377" cy="1152128"/>
          </a:xfrm>
        </p:grpSpPr>
        <p:sp>
          <p:nvSpPr>
            <p:cNvPr id="62" name="타원 6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4" name="그룹 63"/>
          <p:cNvGrpSpPr>
            <a:grpSpLocks noChangeAspect="1"/>
          </p:cNvGrpSpPr>
          <p:nvPr/>
        </p:nvGrpSpPr>
        <p:grpSpPr>
          <a:xfrm>
            <a:off x="674676" y="1343285"/>
            <a:ext cx="819965" cy="806490"/>
            <a:chOff x="1024096" y="2564904"/>
            <a:chExt cx="1171378" cy="1152128"/>
          </a:xfrm>
        </p:grpSpPr>
        <p:sp>
          <p:nvSpPr>
            <p:cNvPr id="65" name="타원 64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7" name="제목 1"/>
          <p:cNvSpPr txBox="1">
            <a:spLocks/>
          </p:cNvSpPr>
          <p:nvPr/>
        </p:nvSpPr>
        <p:spPr>
          <a:xfrm>
            <a:off x="1314558" y="2739062"/>
            <a:ext cx="4881301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친구들은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1469874" y="1617094"/>
            <a:ext cx="4911454" cy="8876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수업 내용을 잘 이해하지 못하고 가위질도 서툽니다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당황하면 같은 말을 반복하거나 발음이 부정확해지고 갑자기 교실을 뛰쳐나가는 등의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grpSp>
        <p:nvGrpSpPr>
          <p:cNvPr id="70" name="그룹 69"/>
          <p:cNvGrpSpPr>
            <a:grpSpLocks noChangeAspect="1"/>
          </p:cNvGrpSpPr>
          <p:nvPr/>
        </p:nvGrpSpPr>
        <p:grpSpPr>
          <a:xfrm>
            <a:off x="692696" y="4692051"/>
            <a:ext cx="806490" cy="806490"/>
            <a:chOff x="1194811" y="1482756"/>
            <a:chExt cx="1152128" cy="1152128"/>
          </a:xfrm>
        </p:grpSpPr>
        <p:sp>
          <p:nvSpPr>
            <p:cNvPr id="71" name="타원 70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제목 1"/>
          <p:cNvSpPr txBox="1">
            <a:spLocks/>
          </p:cNvSpPr>
          <p:nvPr/>
        </p:nvSpPr>
        <p:spPr>
          <a:xfrm>
            <a:off x="1605759" y="4849139"/>
            <a:ext cx="4777260" cy="7029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모둠의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인쇄물이 왜 찢어졌나요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사건이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일어난 순서를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단계로 생각하며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1078071" y="5682958"/>
            <a:ext cx="5126880" cy="563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7" name="아래쪽 화살표 76"/>
          <p:cNvSpPr/>
          <p:nvPr/>
        </p:nvSpPr>
        <p:spPr>
          <a:xfrm>
            <a:off x="3548713" y="6347810"/>
            <a:ext cx="194692" cy="32448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8" name="아래쪽 화살표 77"/>
          <p:cNvSpPr/>
          <p:nvPr/>
        </p:nvSpPr>
        <p:spPr>
          <a:xfrm>
            <a:off x="3516813" y="7499938"/>
            <a:ext cx="194692" cy="32448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9" name="TextBox 78"/>
          <p:cNvSpPr txBox="1"/>
          <p:nvPr/>
        </p:nvSpPr>
        <p:spPr>
          <a:xfrm>
            <a:off x="1150079" y="5807821"/>
            <a:ext cx="168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200" b="1" dirty="0">
                <a:solidFill>
                  <a:srgbClr val="144698"/>
                </a:solidFill>
              </a:rPr>
              <a:t>성주의 가위질이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cxnSp>
        <p:nvCxnSpPr>
          <p:cNvPr id="80" name="직선 연결선 79"/>
          <p:cNvCxnSpPr/>
          <p:nvPr/>
        </p:nvCxnSpPr>
        <p:spPr>
          <a:xfrm>
            <a:off x="3022287" y="6087576"/>
            <a:ext cx="2961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15616" y="6956580"/>
            <a:ext cx="168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모둠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친구들이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2987824" y="7233579"/>
            <a:ext cx="2961456" cy="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15616" y="8114278"/>
            <a:ext cx="499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ko-KR" altLang="en-US" sz="1200" b="1" dirty="0">
                <a:solidFill>
                  <a:srgbClr val="144698"/>
                </a:solidFill>
              </a:rPr>
              <a:t>결국 성주 </a:t>
            </a:r>
            <a:r>
              <a:rPr lang="ko-KR" altLang="en-US" sz="1200" b="1" dirty="0" err="1">
                <a:solidFill>
                  <a:srgbClr val="144698"/>
                </a:solidFill>
              </a:rPr>
              <a:t>모둠의</a:t>
            </a:r>
            <a:r>
              <a:rPr lang="ko-KR" altLang="en-US" sz="1200" b="1" dirty="0">
                <a:solidFill>
                  <a:srgbClr val="144698"/>
                </a:solidFill>
              </a:rPr>
              <a:t> 인쇄물이 찢어지고 말았습니다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467489" y="3082043"/>
            <a:ext cx="488130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성주와 함께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활동을 하는 것이 불만입니다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23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1190378" y="2092231"/>
            <a:ext cx="5099072" cy="2617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68680" y="2194191"/>
            <a:ext cx="2240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성주가 잘 한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2386" y="3001202"/>
            <a:ext cx="2240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성주의 기분은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30" name="타원형 설명선 29"/>
          <p:cNvSpPr/>
          <p:nvPr/>
        </p:nvSpPr>
        <p:spPr>
          <a:xfrm>
            <a:off x="3402433" y="2987824"/>
            <a:ext cx="2642620" cy="145344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>
            <a:grpSpLocks noChangeAspect="1"/>
          </p:cNvGrpSpPr>
          <p:nvPr/>
        </p:nvGrpSpPr>
        <p:grpSpPr>
          <a:xfrm>
            <a:off x="604874" y="1143697"/>
            <a:ext cx="806490" cy="806490"/>
            <a:chOff x="1194811" y="1482756"/>
            <a:chExt cx="1152128" cy="1152128"/>
          </a:xfrm>
        </p:grpSpPr>
        <p:sp>
          <p:nvSpPr>
            <p:cNvPr id="18" name="타원 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496922" y="1201680"/>
            <a:ext cx="477726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가 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한 활동은 무엇인가요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잘 했을 때 성주의 기분을 상상하여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말풍선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안에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178946" y="5830550"/>
            <a:ext cx="5099072" cy="2617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57248" y="5932510"/>
            <a:ext cx="2240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144698"/>
                </a:solidFill>
              </a:rPr>
              <a:t>&lt;</a:t>
            </a:r>
            <a:r>
              <a:rPr lang="ko-KR" altLang="en-US" sz="1200" b="1" dirty="0">
                <a:solidFill>
                  <a:srgbClr val="144698"/>
                </a:solidFill>
              </a:rPr>
              <a:t>서연이가 잘 하지 못한 것</a:t>
            </a:r>
            <a:r>
              <a:rPr lang="en-US" altLang="ko-KR" sz="1200" b="1" dirty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0954" y="6739521"/>
            <a:ext cx="2240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144698"/>
                </a:solidFill>
              </a:rPr>
              <a:t>&lt;</a:t>
            </a:r>
            <a:r>
              <a:rPr lang="ko-KR" altLang="en-US" sz="1200" b="1" dirty="0">
                <a:solidFill>
                  <a:srgbClr val="144698"/>
                </a:solidFill>
              </a:rPr>
              <a:t>서연이의 기분은</a:t>
            </a:r>
            <a:r>
              <a:rPr lang="en-US" altLang="ko-KR" sz="1200" b="1" dirty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42" name="타원형 설명선 41"/>
          <p:cNvSpPr/>
          <p:nvPr/>
        </p:nvSpPr>
        <p:spPr>
          <a:xfrm>
            <a:off x="3391001" y="6726143"/>
            <a:ext cx="2642620" cy="145344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593442" y="4882016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7327" y="1621780"/>
              <a:ext cx="79208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제목 1"/>
          <p:cNvSpPr txBox="1">
            <a:spLocks/>
          </p:cNvSpPr>
          <p:nvPr/>
        </p:nvSpPr>
        <p:spPr>
          <a:xfrm>
            <a:off x="1485490" y="4939999"/>
            <a:ext cx="477726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하지 못한 활동은 무엇인가요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잘 하지 못했을 때 서연이의 기분을 상상하여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말풍선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안에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pic>
        <p:nvPicPr>
          <p:cNvPr id="22" name="Picture 2" descr="E:\졸업작품\교육용교재\이미지\나도잘하고싶어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/>
          <a:stretch/>
        </p:blipFill>
        <p:spPr bwMode="auto">
          <a:xfrm>
            <a:off x="1386322" y="3278201"/>
            <a:ext cx="1842921" cy="14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졸업작품\교육용교재\이미지\나도잘하고싶어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17640"/>
          <a:stretch/>
        </p:blipFill>
        <p:spPr bwMode="auto">
          <a:xfrm>
            <a:off x="1616056" y="7139102"/>
            <a:ext cx="1383451" cy="13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>
            <a:grpSpLocks noChangeAspect="1"/>
          </p:cNvGrpSpPr>
          <p:nvPr/>
        </p:nvGrpSpPr>
        <p:grpSpPr>
          <a:xfrm>
            <a:off x="725948" y="1078369"/>
            <a:ext cx="806490" cy="806490"/>
            <a:chOff x="1194811" y="1482756"/>
            <a:chExt cx="1152128" cy="1152128"/>
          </a:xfrm>
        </p:grpSpPr>
        <p:sp>
          <p:nvSpPr>
            <p:cNvPr id="18" name="타원 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617996" y="971600"/>
            <a:ext cx="5123372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같은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된다면 어떨까요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성주와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같은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되었을 때의 어려운 점과 좋은 점을 각각 찾아보고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모둠활동에서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성주를 도와줄 수 있는 방법을 생각해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가지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692696" y="4236153"/>
            <a:ext cx="806490" cy="806490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584744" y="4465440"/>
            <a:ext cx="4777260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여러 가지 상황에서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위해 올바르게 도와주고 있는 친구는 누구인가요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올바르게 도와주고 있는 친구에게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O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표 해주세요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703682" y="1951093"/>
            <a:ext cx="2118052" cy="1159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983925" y="1927327"/>
            <a:ext cx="2253387" cy="2442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717016" y="3187383"/>
            <a:ext cx="2118052" cy="1159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703682" y="2024735"/>
            <a:ext cx="187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어려운 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23310" y="3270425"/>
            <a:ext cx="187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좋</a:t>
            </a:r>
            <a:r>
              <a:rPr lang="ko-KR" altLang="en-US" sz="1200" b="1" dirty="0">
                <a:solidFill>
                  <a:srgbClr val="144698"/>
                </a:solidFill>
              </a:rPr>
              <a:t>은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32368" y="1927328"/>
            <a:ext cx="187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도움을 주는 방법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5933" y="2406411"/>
            <a:ext cx="1872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endParaRPr lang="en-US" altLang="ko-KR" sz="1200" b="1" dirty="0">
              <a:solidFill>
                <a:srgbClr val="144698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endParaRPr lang="en-US" altLang="ko-KR" sz="1200" b="1" dirty="0">
              <a:solidFill>
                <a:srgbClr val="144698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023805" y="5216710"/>
            <a:ext cx="4596993" cy="344511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2067143" y="5171510"/>
            <a:ext cx="4746233" cy="3490314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4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  <a:ea typeface="+mn-ea"/>
              </a:rPr>
              <a:t>서연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 smtClean="0">
                <a:solidFill>
                  <a:srgbClr val="144698"/>
                </a:solidFill>
                <a:latin typeface="+mn-ea"/>
                <a:ea typeface="+mn-ea"/>
              </a:rPr>
              <a:t>쉬운 말을 사용해 천천히 설명해 준다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재웅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어차피 설명해줘도 이해 못하니까 설명은 생략한다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서연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무조건 도와주어야 할 친구니까 내가 다 오려준다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재웅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잘 하고 있다고 격려해주고 도와서 같이 오려준다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서연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발음이 부정확해 알아듣기 어려우니 같이 대화하지 않는다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재웅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끝까지 성주의 말을 들어주고 정확한 발음을 </a:t>
            </a:r>
            <a:r>
              <a:rPr lang="ko-KR" altLang="en-US" sz="1100" b="1" dirty="0" smtClean="0">
                <a:solidFill>
                  <a:srgbClr val="144698"/>
                </a:solidFill>
                <a:latin typeface="+mn-ea"/>
                <a:ea typeface="+mn-ea"/>
              </a:rPr>
              <a:t>알려준다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서연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성주에게 먼저 다가가 말을 건다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재웅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친구들과 수군거리며 성주를 모른척한다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서연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성공한 성주에게 잘 했다고 환호해준다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재웅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  <a:ea typeface="+mn-ea"/>
              </a:rPr>
              <a:t>성주의 뒤뚱거리는 모습을 흉내 내며 친구들과 웃는다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  <a:ea typeface="+mn-ea"/>
              </a:rPr>
              <a:t>.</a:t>
            </a:r>
            <a:endParaRPr lang="en-US" altLang="ko-KR" sz="11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030099" y="5576750"/>
            <a:ext cx="45906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2030099" y="5918788"/>
            <a:ext cx="45906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2030099" y="6260826"/>
            <a:ext cx="4590699" cy="827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2030099" y="6602864"/>
            <a:ext cx="4590699" cy="880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endCxn id="37" idx="3"/>
          </p:cNvCxnSpPr>
          <p:nvPr/>
        </p:nvCxnSpPr>
        <p:spPr>
          <a:xfrm flipV="1">
            <a:off x="2030099" y="6939267"/>
            <a:ext cx="4590699" cy="563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6285874" y="5216710"/>
            <a:ext cx="6722" cy="3429317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2030099" y="7286940"/>
            <a:ext cx="45906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2030099" y="7628978"/>
            <a:ext cx="4590699" cy="624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2030099" y="7971016"/>
            <a:ext cx="45906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V="1">
            <a:off x="2012286" y="8304555"/>
            <a:ext cx="4608512" cy="849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E:\졸업작품\교육용교재\이미지\나도잘하고싶어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5" y="5193911"/>
            <a:ext cx="1206915" cy="7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졸업작품\교육용교재\이미지\나도잘하고싶어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2" y="5926534"/>
            <a:ext cx="1210452" cy="6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졸업작품\교육용교재\이미지\나도잘하고싶어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1" y="6611670"/>
            <a:ext cx="1209461" cy="6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E:\졸업작품\교육용교재\이미지\나도잘하고싶어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5" y="7290620"/>
            <a:ext cx="1210452" cy="6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E:\졸업작품\교육용교재\이미지\나도잘하고싶어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4" y="7948366"/>
            <a:ext cx="1209461" cy="7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8" y="3073969"/>
            <a:ext cx="1701445" cy="15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/>
          <p:cNvGrpSpPr>
            <a:grpSpLocks noChangeAspect="1"/>
          </p:cNvGrpSpPr>
          <p:nvPr/>
        </p:nvGrpSpPr>
        <p:grpSpPr>
          <a:xfrm>
            <a:off x="568355" y="1353543"/>
            <a:ext cx="806490" cy="806490"/>
            <a:chOff x="1194811" y="1482756"/>
            <a:chExt cx="1152128" cy="1152128"/>
          </a:xfrm>
        </p:grpSpPr>
        <p:sp>
          <p:nvSpPr>
            <p:cNvPr id="22" name="타원 2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542835" y="1361166"/>
            <a:ext cx="5098146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와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그리고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우리 모두는 잘 하고 싶지만 잘 하지 못해 속상한 경험이 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이럴 때 격려가 필요합니다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듣고 싶은 격려의 말을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25" name="타원형 설명선 24"/>
          <p:cNvSpPr/>
          <p:nvPr/>
        </p:nvSpPr>
        <p:spPr>
          <a:xfrm>
            <a:off x="3093742" y="2195736"/>
            <a:ext cx="3431602" cy="239040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3819851" y="2462202"/>
            <a:ext cx="2078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내가 듣고 싶은 격려의 말</a:t>
            </a:r>
            <a:r>
              <a:rPr lang="en-US" altLang="ko-KR" sz="1100" b="1" dirty="0" smtClean="0">
                <a:solidFill>
                  <a:srgbClr val="144698"/>
                </a:solidFill>
              </a:rPr>
              <a:t>&gt;</a:t>
            </a:r>
          </a:p>
        </p:txBody>
      </p: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596734" y="5076056"/>
            <a:ext cx="806490" cy="806490"/>
            <a:chOff x="1194811" y="1482756"/>
            <a:chExt cx="1152128" cy="1152128"/>
          </a:xfrm>
        </p:grpSpPr>
        <p:sp>
          <p:nvSpPr>
            <p:cNvPr id="28" name="타원 2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1571214" y="5329729"/>
            <a:ext cx="509814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가위질을 잘 하지 못해 속상한 성주에게 격려의 말을 남겨 주세요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31" name="타원형 설명선 30"/>
          <p:cNvSpPr/>
          <p:nvPr/>
        </p:nvSpPr>
        <p:spPr>
          <a:xfrm>
            <a:off x="3122121" y="5796136"/>
            <a:ext cx="3403223" cy="237063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3695085" y="6051668"/>
            <a:ext cx="2368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144698"/>
                </a:solidFill>
              </a:rPr>
              <a:t>&lt;</a:t>
            </a:r>
            <a:r>
              <a:rPr lang="ko-KR" altLang="en-US" sz="1100" b="1" dirty="0">
                <a:solidFill>
                  <a:srgbClr val="144698"/>
                </a:solidFill>
              </a:rPr>
              <a:t>성주에게 하고 싶은 격려의 말</a:t>
            </a:r>
            <a:r>
              <a:rPr lang="en-US" altLang="ko-KR" sz="1100" b="1" dirty="0">
                <a:solidFill>
                  <a:srgbClr val="144698"/>
                </a:solidFill>
              </a:rPr>
              <a:t>&gt;</a:t>
            </a:r>
          </a:p>
        </p:txBody>
      </p:sp>
      <p:pic>
        <p:nvPicPr>
          <p:cNvPr id="19" name="Picture 3" descr="E:\졸업작품\교육용교재\이미지\나도잘하고싶어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r="22608"/>
          <a:stretch/>
        </p:blipFill>
        <p:spPr bwMode="auto">
          <a:xfrm>
            <a:off x="1268760" y="6598214"/>
            <a:ext cx="1503296" cy="15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/>
          <p:cNvGrpSpPr>
            <a:grpSpLocks noChangeAspect="1"/>
          </p:cNvGrpSpPr>
          <p:nvPr/>
        </p:nvGrpSpPr>
        <p:grpSpPr>
          <a:xfrm>
            <a:off x="568355" y="1353543"/>
            <a:ext cx="806490" cy="806490"/>
            <a:chOff x="1194811" y="1482756"/>
            <a:chExt cx="1152128" cy="1152128"/>
          </a:xfrm>
        </p:grpSpPr>
        <p:sp>
          <p:nvSpPr>
            <p:cNvPr id="22" name="타원 2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542835" y="1523478"/>
            <a:ext cx="5098146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뜀틀을 잘 하지 못해 속상한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이에게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격려의 말을 남겨 주세요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25" name="타원형 설명선 24"/>
          <p:cNvSpPr/>
          <p:nvPr/>
        </p:nvSpPr>
        <p:spPr>
          <a:xfrm>
            <a:off x="3051747" y="2346522"/>
            <a:ext cx="3401589" cy="236949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3383222" y="2593921"/>
            <a:ext cx="2759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144698"/>
                </a:solidFill>
              </a:rPr>
              <a:t>&lt;</a:t>
            </a:r>
            <a:r>
              <a:rPr lang="ko-KR" altLang="en-US" sz="1100" b="1" dirty="0">
                <a:solidFill>
                  <a:srgbClr val="144698"/>
                </a:solidFill>
              </a:rPr>
              <a:t>서연이에게 하고 싶은 격려의 말</a:t>
            </a:r>
            <a:r>
              <a:rPr lang="en-US" altLang="ko-KR" sz="1100" b="1" dirty="0">
                <a:solidFill>
                  <a:srgbClr val="144698"/>
                </a:solidFill>
              </a:rPr>
              <a:t>&gt;</a:t>
            </a:r>
          </a:p>
        </p:txBody>
      </p:sp>
      <p:pic>
        <p:nvPicPr>
          <p:cNvPr id="12" name="Picture 2" descr="E:\졸업작품\교육용교재\이미지\나도잘하고싶어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r="28970"/>
          <a:stretch/>
        </p:blipFill>
        <p:spPr bwMode="auto">
          <a:xfrm>
            <a:off x="1442225" y="2855531"/>
            <a:ext cx="14827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633214" y="5254834"/>
            <a:ext cx="806490" cy="806490"/>
            <a:chOff x="1194811" y="1482756"/>
            <a:chExt cx="1152128" cy="1152128"/>
          </a:xfrm>
        </p:grpSpPr>
        <p:sp>
          <p:nvSpPr>
            <p:cNvPr id="45" name="타원 4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623841" y="5436097"/>
            <a:ext cx="4653592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우리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모둠에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선사 시대의 특징을 정리하라는 과제가 주어진다면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에게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어떤 역할을 맡기고 싶은지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545982" y="6156177"/>
            <a:ext cx="4809311" cy="2448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2060848" y="2576822"/>
            <a:ext cx="819964" cy="806490"/>
            <a:chOff x="3399855" y="3415092"/>
            <a:chExt cx="1171377" cy="1152128"/>
          </a:xfrm>
        </p:grpSpPr>
        <p:sp>
          <p:nvSpPr>
            <p:cNvPr id="32" name="타원 3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그룹 50"/>
          <p:cNvGrpSpPr>
            <a:grpSpLocks noChangeAspect="1"/>
          </p:cNvGrpSpPr>
          <p:nvPr/>
        </p:nvGrpSpPr>
        <p:grpSpPr>
          <a:xfrm>
            <a:off x="620688" y="1345926"/>
            <a:ext cx="819965" cy="806490"/>
            <a:chOff x="1024096" y="2564904"/>
            <a:chExt cx="1171378" cy="1152128"/>
          </a:xfrm>
        </p:grpSpPr>
        <p:sp>
          <p:nvSpPr>
            <p:cNvPr id="52" name="타원 51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4" name="제목 1"/>
          <p:cNvSpPr txBox="1">
            <a:spLocks/>
          </p:cNvSpPr>
          <p:nvPr/>
        </p:nvSpPr>
        <p:spPr>
          <a:xfrm>
            <a:off x="2901059" y="2795607"/>
            <a:ext cx="3557079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친구들은 성주 탓으로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활동이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엉망이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되었다며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성주를 원망합니다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서연이가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어떻게 성주를 이해하고 친구들과 함께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활동을 잘 마칠 수 있었는지 생각해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718944" y="4076165"/>
            <a:ext cx="5596472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이가 어떻게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를 이해하고 </a:t>
            </a:r>
            <a:endParaRPr lang="en-US" altLang="ko-KR" sz="1400" b="1" dirty="0" smtClean="0">
              <a:solidFill>
                <a:schemeClr val="accent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친구들과 함께 </a:t>
            </a: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활동을 잘 마칠 수 있었는지 생각해 봅시다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. </a:t>
            </a:r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1415886" y="1619735"/>
            <a:ext cx="4911454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가위질이 서툴고 발음도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부정확하며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수업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내용을 잘 이해하지 못하는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등 지적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발달이 느린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718943" y="2345808"/>
            <a:ext cx="1845961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성주와 같은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모둠인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476672" y="1438409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375911" y="1619672"/>
            <a:ext cx="5325547" cy="12464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사회 선생님께서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“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성주는 잘하고 싶지만 그게 느리고 잘 되지 않아서 속상한 마음이 들 거야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”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라고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말씀해 주셨습니다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이런 마음을 어떤 과정을 통해 깨닫게 되었나요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389440" y="2850254"/>
            <a:ext cx="498635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476672" y="5205670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360706" y="5386933"/>
            <a:ext cx="4936088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나도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이처럼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잘하고 싶지만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하지 못해 속상했던 경험을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400250" y="6084168"/>
            <a:ext cx="497554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633214" y="1438409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532453" y="1619672"/>
            <a:ext cx="52089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하지 못해 속상했던 경험을 극복한 나만의 비법이 있다면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566481" y="2182057"/>
            <a:ext cx="4809311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1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476672" y="1457605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389440" y="1537684"/>
            <a:ext cx="4907354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모둠의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인쇄물이 찢어졌습니다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이런 부정적인 결과가 생기게 된 과정을 순차적으로 생각해 보고 정리해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476672" y="4835559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389440" y="5016822"/>
            <a:ext cx="5141394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모둠의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인쇄물이 정해진 시간 내에 모두 오려졌습니다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긍정적인 결과가 나오기 위해서 어떤 과정이 필요할지 생각해보고 정리해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61624" y="2411760"/>
            <a:ext cx="6129456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533632" y="2490816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친구들이 성주에게 가위질을 맡겼습니다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>
                <a:solidFill>
                  <a:srgbClr val="144698"/>
                </a:solidFill>
              </a:rPr>
              <a:t>성주의 가위질이 너무 느려 </a:t>
            </a: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친구들이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>
                <a:solidFill>
                  <a:srgbClr val="144698"/>
                </a:solidFill>
              </a:rPr>
              <a:t>당황한 성주의 가위질이 더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친구들이 성주의 가위를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친구들과 성주 사이의 인쇄물이 찢어지고 말았습니다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3674447" y="3059832"/>
            <a:ext cx="2701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2780928" y="3383868"/>
            <a:ext cx="3594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2852936" y="3707904"/>
            <a:ext cx="3522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61624" y="6005112"/>
            <a:ext cx="6129456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7" name="TextBox 46"/>
          <p:cNvSpPr txBox="1"/>
          <p:nvPr/>
        </p:nvSpPr>
        <p:spPr>
          <a:xfrm>
            <a:off x="533632" y="6084168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친구들이 성주에게 가위질을 맡겼습니다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>
                <a:solidFill>
                  <a:srgbClr val="144698"/>
                </a:solidFill>
              </a:rPr>
              <a:t>성주의 가위질이 느려도 </a:t>
            </a: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친구들이</a:t>
            </a: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>
                <a:solidFill>
                  <a:srgbClr val="144698"/>
                </a:solidFill>
              </a:rPr>
              <a:t>기분이 좋아진 성주의 가위질이 더 </a:t>
            </a: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 err="1">
                <a:solidFill>
                  <a:srgbClr val="144698"/>
                </a:solidFill>
              </a:rPr>
              <a:t>모둠</a:t>
            </a:r>
            <a:r>
              <a:rPr lang="ko-KR" altLang="en-US" sz="1100" b="1" dirty="0">
                <a:solidFill>
                  <a:srgbClr val="144698"/>
                </a:solidFill>
              </a:rPr>
              <a:t> 친구들과 성주가 </a:t>
            </a: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altLang="ko-KR" sz="1100" b="1" dirty="0">
              <a:solidFill>
                <a:srgbClr val="144698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100" b="1" dirty="0">
                <a:solidFill>
                  <a:srgbClr val="144698"/>
                </a:solidFill>
              </a:rPr>
              <a:t>성주 </a:t>
            </a:r>
            <a:r>
              <a:rPr lang="ko-KR" altLang="en-US" sz="1100" b="1" dirty="0" err="1">
                <a:solidFill>
                  <a:srgbClr val="144698"/>
                </a:solidFill>
              </a:rPr>
              <a:t>모둠의</a:t>
            </a:r>
            <a:r>
              <a:rPr lang="ko-KR" altLang="en-US" sz="1100" b="1" dirty="0">
                <a:solidFill>
                  <a:srgbClr val="144698"/>
                </a:solidFill>
              </a:rPr>
              <a:t> 인쇄물이 정해진 시간 내에 모두 오려졌습니다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</a:p>
        </p:txBody>
      </p:sp>
      <p:cxnSp>
        <p:nvCxnSpPr>
          <p:cNvPr id="50" name="직선 연결선 49"/>
          <p:cNvCxnSpPr/>
          <p:nvPr/>
        </p:nvCxnSpPr>
        <p:spPr>
          <a:xfrm>
            <a:off x="3526352" y="6653184"/>
            <a:ext cx="2849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3275855" y="6977220"/>
            <a:ext cx="3099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2420888" y="7301256"/>
            <a:ext cx="3954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졸업작품\교육용교재\이미지\나도잘하고싶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44" y="3451902"/>
            <a:ext cx="4101598" cy="2285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69123" y="5794671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나도 잘하고 싶어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158448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589992" y="1339711"/>
            <a:ext cx="4991105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</a:rPr>
              <a:t>위 </a:t>
            </a:r>
            <a:r>
              <a:rPr lang="en-US" altLang="ko-KR" sz="1200" b="1" dirty="0">
                <a:solidFill>
                  <a:schemeClr val="tx2"/>
                </a:solidFill>
              </a:rPr>
              <a:t>1-2</a:t>
            </a:r>
            <a:r>
              <a:rPr lang="ko-KR" altLang="en-US" sz="1200" b="1" dirty="0">
                <a:solidFill>
                  <a:schemeClr val="tx2"/>
                </a:solidFill>
              </a:rPr>
              <a:t>번 문제를 비교하여 보고 우리 반에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와 </a:t>
            </a:r>
            <a:r>
              <a:rPr lang="ko-KR" altLang="en-US" sz="1200" b="1" dirty="0">
                <a:solidFill>
                  <a:schemeClr val="tx2"/>
                </a:solidFill>
              </a:rPr>
              <a:t>같은 친구가 있다면 앞으로 어떻게 대해주고 싶은지 적어 보세요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566481" y="2080873"/>
            <a:ext cx="4809311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>
            <a:grpSpLocks noChangeAspect="1"/>
          </p:cNvGrpSpPr>
          <p:nvPr/>
        </p:nvGrpSpPr>
        <p:grpSpPr>
          <a:xfrm>
            <a:off x="753495" y="4499992"/>
            <a:ext cx="806490" cy="806490"/>
            <a:chOff x="1194811" y="1482756"/>
            <a:chExt cx="1152128" cy="1152128"/>
          </a:xfrm>
        </p:grpSpPr>
        <p:sp>
          <p:nvSpPr>
            <p:cNvPr id="31" name="타원 30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제목 1"/>
          <p:cNvSpPr txBox="1">
            <a:spLocks/>
          </p:cNvSpPr>
          <p:nvPr/>
        </p:nvSpPr>
        <p:spPr>
          <a:xfrm>
            <a:off x="1606247" y="4681255"/>
            <a:ext cx="4991105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이와 </a:t>
            </a:r>
            <a:r>
              <a:rPr lang="ko-KR" altLang="en-US" sz="1200" b="1" dirty="0" err="1">
                <a:solidFill>
                  <a:schemeClr val="tx2"/>
                </a:solidFill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</a:rPr>
              <a:t> 친구들은 성주를 재촉해서 당황하게 만들었습니다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서연이와 </a:t>
            </a:r>
            <a:r>
              <a:rPr lang="ko-KR" altLang="en-US" sz="1200" b="1" dirty="0">
                <a:solidFill>
                  <a:schemeClr val="tx2"/>
                </a:solidFill>
              </a:rPr>
              <a:t>재웅이의 말을 더 다정하고 배려심 있는 말로 바꿔주세요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534239" y="5474263"/>
            <a:ext cx="4841553" cy="1329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9" name="TextBox 38"/>
          <p:cNvSpPr txBox="1"/>
          <p:nvPr/>
        </p:nvSpPr>
        <p:spPr>
          <a:xfrm>
            <a:off x="1606247" y="5697336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서연 </a:t>
            </a:r>
            <a:r>
              <a:rPr lang="en-US" altLang="ko-KR" sz="1100" b="1" dirty="0">
                <a:solidFill>
                  <a:srgbClr val="144698"/>
                </a:solidFill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</a:rPr>
              <a:t>성주야</a:t>
            </a:r>
            <a:r>
              <a:rPr lang="en-US" altLang="ko-KR" sz="1100" b="1" dirty="0">
                <a:solidFill>
                  <a:srgbClr val="144698"/>
                </a:solidFill>
              </a:rPr>
              <a:t>, (</a:t>
            </a:r>
            <a:r>
              <a:rPr lang="ko-KR" altLang="en-US" sz="1100" b="1" dirty="0">
                <a:solidFill>
                  <a:srgbClr val="144698"/>
                </a:solidFill>
              </a:rPr>
              <a:t>가위질을</a:t>
            </a:r>
            <a:r>
              <a:rPr lang="en-US" altLang="ko-KR" sz="1100" b="1" dirty="0">
                <a:solidFill>
                  <a:srgbClr val="144698"/>
                </a:solidFill>
              </a:rPr>
              <a:t>) </a:t>
            </a:r>
            <a:r>
              <a:rPr lang="ko-KR" altLang="en-US" sz="1100" b="1" dirty="0">
                <a:solidFill>
                  <a:srgbClr val="144698"/>
                </a:solidFill>
              </a:rPr>
              <a:t>조금 더 빨리 할 수 없어</a:t>
            </a:r>
            <a:r>
              <a:rPr lang="en-US" altLang="ko-KR" sz="1100" b="1" dirty="0">
                <a:solidFill>
                  <a:srgbClr val="144698"/>
                </a:solidFill>
              </a:rPr>
              <a:t>?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1822271" y="6588225"/>
            <a:ext cx="41990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오른쪽 화살표 40"/>
          <p:cNvSpPr/>
          <p:nvPr/>
        </p:nvSpPr>
        <p:spPr>
          <a:xfrm>
            <a:off x="1822271" y="6300193"/>
            <a:ext cx="290749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" name="직사각형 45"/>
          <p:cNvSpPr/>
          <p:nvPr/>
        </p:nvSpPr>
        <p:spPr>
          <a:xfrm>
            <a:off x="1545862" y="7146716"/>
            <a:ext cx="4829930" cy="1329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7" name="TextBox 46"/>
          <p:cNvSpPr txBox="1"/>
          <p:nvPr/>
        </p:nvSpPr>
        <p:spPr>
          <a:xfrm>
            <a:off x="1617870" y="7369789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재웅 </a:t>
            </a:r>
            <a:r>
              <a:rPr lang="en-US" altLang="ko-KR" sz="1100" b="1" dirty="0">
                <a:solidFill>
                  <a:srgbClr val="144698"/>
                </a:solidFill>
              </a:rPr>
              <a:t>: </a:t>
            </a:r>
            <a:r>
              <a:rPr lang="ko-KR" altLang="en-US" sz="1100" b="1" dirty="0">
                <a:solidFill>
                  <a:srgbClr val="144698"/>
                </a:solidFill>
              </a:rPr>
              <a:t>아 정말</a:t>
            </a:r>
            <a:r>
              <a:rPr lang="en-US" altLang="ko-KR" sz="1100" b="1" dirty="0">
                <a:solidFill>
                  <a:srgbClr val="144698"/>
                </a:solidFill>
              </a:rPr>
              <a:t>~ </a:t>
            </a:r>
            <a:r>
              <a:rPr lang="ko-KR" altLang="en-US" sz="1100" b="1" dirty="0">
                <a:solidFill>
                  <a:srgbClr val="144698"/>
                </a:solidFill>
              </a:rPr>
              <a:t>진짜 답답하다</a:t>
            </a:r>
            <a:r>
              <a:rPr lang="en-US" altLang="ko-KR" sz="1100" b="1" dirty="0">
                <a:solidFill>
                  <a:srgbClr val="144698"/>
                </a:solidFill>
              </a:rPr>
              <a:t>. (</a:t>
            </a:r>
            <a:r>
              <a:rPr lang="ko-KR" altLang="en-US" sz="1100" b="1" dirty="0">
                <a:solidFill>
                  <a:srgbClr val="144698"/>
                </a:solidFill>
              </a:rPr>
              <a:t>가위를 빼앗으려 하며</a:t>
            </a:r>
            <a:r>
              <a:rPr lang="en-US" altLang="ko-KR" sz="1100" b="1" dirty="0" smtClean="0">
                <a:solidFill>
                  <a:srgbClr val="144698"/>
                </a:solidFill>
              </a:rPr>
              <a:t>)</a:t>
            </a:r>
          </a:p>
          <a:p>
            <a:pPr marL="396000"/>
            <a:r>
              <a:rPr lang="ko-KR" altLang="en-US" sz="1100" b="1" dirty="0" smtClean="0">
                <a:solidFill>
                  <a:srgbClr val="144698"/>
                </a:solidFill>
              </a:rPr>
              <a:t>이리 </a:t>
            </a:r>
            <a:r>
              <a:rPr lang="ko-KR" altLang="en-US" sz="1100" b="1" dirty="0">
                <a:solidFill>
                  <a:srgbClr val="144698"/>
                </a:solidFill>
              </a:rPr>
              <a:t>내놔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r>
              <a:rPr lang="ko-KR" altLang="en-US" sz="1100" b="1" dirty="0">
                <a:solidFill>
                  <a:srgbClr val="144698"/>
                </a:solidFill>
              </a:rPr>
              <a:t>내가 할 테니깐</a:t>
            </a:r>
            <a:r>
              <a:rPr lang="en-US" altLang="ko-KR" sz="1100" b="1" dirty="0">
                <a:solidFill>
                  <a:srgbClr val="144698"/>
                </a:solidFill>
              </a:rPr>
              <a:t>.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cxnSp>
        <p:nvCxnSpPr>
          <p:cNvPr id="48" name="직선 연결선 47"/>
          <p:cNvCxnSpPr/>
          <p:nvPr/>
        </p:nvCxnSpPr>
        <p:spPr>
          <a:xfrm>
            <a:off x="1833894" y="8260678"/>
            <a:ext cx="4187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오른쪽 화살표 48"/>
          <p:cNvSpPr/>
          <p:nvPr/>
        </p:nvSpPr>
        <p:spPr>
          <a:xfrm>
            <a:off x="1833894" y="8010812"/>
            <a:ext cx="290749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078369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589992" y="1259632"/>
            <a:ext cx="4785800" cy="6924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같은 반 친구라면 여러 가지 상황에서 </a:t>
            </a: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어떻게 도와줄 수 있을지 그 방법을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직사각형 96"/>
          <p:cNvSpPr/>
          <p:nvPr/>
        </p:nvSpPr>
        <p:spPr>
          <a:xfrm>
            <a:off x="1628800" y="1907704"/>
            <a:ext cx="4758600" cy="64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8" name="TextBox 97"/>
          <p:cNvSpPr txBox="1"/>
          <p:nvPr/>
        </p:nvSpPr>
        <p:spPr>
          <a:xfrm>
            <a:off x="1675600" y="1907704"/>
            <a:ext cx="472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상황 </a:t>
            </a:r>
            <a:r>
              <a:rPr lang="en-US" altLang="ko-KR" sz="1100" b="1" dirty="0">
                <a:solidFill>
                  <a:srgbClr val="144698"/>
                </a:solidFill>
              </a:rPr>
              <a:t>1. </a:t>
            </a:r>
            <a:r>
              <a:rPr lang="ko-KR" altLang="en-US" sz="1100" b="1" dirty="0">
                <a:solidFill>
                  <a:srgbClr val="144698"/>
                </a:solidFill>
              </a:rPr>
              <a:t>성주가 수업 시간에 내용을 잘 이해하지 못할 때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cxnSp>
        <p:nvCxnSpPr>
          <p:cNvPr id="99" name="직선 연결선 98"/>
          <p:cNvCxnSpPr/>
          <p:nvPr/>
        </p:nvCxnSpPr>
        <p:spPr>
          <a:xfrm>
            <a:off x="2323672" y="2442904"/>
            <a:ext cx="3745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오른쪽 화살표 99"/>
          <p:cNvSpPr/>
          <p:nvPr/>
        </p:nvSpPr>
        <p:spPr>
          <a:xfrm>
            <a:off x="1891625" y="2241509"/>
            <a:ext cx="261216" cy="1293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1" name="직사각형 100"/>
          <p:cNvSpPr/>
          <p:nvPr/>
        </p:nvSpPr>
        <p:spPr>
          <a:xfrm>
            <a:off x="1628800" y="2626303"/>
            <a:ext cx="4758600" cy="64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TextBox 101"/>
          <p:cNvSpPr txBox="1"/>
          <p:nvPr/>
        </p:nvSpPr>
        <p:spPr>
          <a:xfrm>
            <a:off x="1700808" y="2626303"/>
            <a:ext cx="472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상황 </a:t>
            </a:r>
            <a:r>
              <a:rPr lang="en-US" altLang="ko-KR" sz="1100" b="1" dirty="0">
                <a:solidFill>
                  <a:srgbClr val="144698"/>
                </a:solidFill>
              </a:rPr>
              <a:t>2. </a:t>
            </a:r>
            <a:r>
              <a:rPr lang="ko-KR" altLang="en-US" sz="1100" b="1" dirty="0">
                <a:solidFill>
                  <a:srgbClr val="144698"/>
                </a:solidFill>
              </a:rPr>
              <a:t>성주가 인쇄물을 </a:t>
            </a:r>
            <a:r>
              <a:rPr lang="ko-KR" altLang="en-US" sz="1100" b="1" dirty="0" err="1">
                <a:solidFill>
                  <a:srgbClr val="144698"/>
                </a:solidFill>
              </a:rPr>
              <a:t>삐뚤빼뚤하고</a:t>
            </a:r>
            <a:r>
              <a:rPr lang="ko-KR" altLang="en-US" sz="1100" b="1" dirty="0">
                <a:solidFill>
                  <a:srgbClr val="144698"/>
                </a:solidFill>
              </a:rPr>
              <a:t> 느린 속도로 가위질 할 때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  <p:cxnSp>
        <p:nvCxnSpPr>
          <p:cNvPr id="103" name="직선 연결선 102"/>
          <p:cNvCxnSpPr/>
          <p:nvPr/>
        </p:nvCxnSpPr>
        <p:spPr>
          <a:xfrm>
            <a:off x="2348880" y="3161503"/>
            <a:ext cx="3745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오른쪽 화살표 103"/>
          <p:cNvSpPr/>
          <p:nvPr/>
        </p:nvSpPr>
        <p:spPr>
          <a:xfrm>
            <a:off x="1916833" y="2960108"/>
            <a:ext cx="261216" cy="1293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5" name="직사각형 104"/>
          <p:cNvSpPr/>
          <p:nvPr/>
        </p:nvSpPr>
        <p:spPr>
          <a:xfrm>
            <a:off x="1628800" y="3346383"/>
            <a:ext cx="4758600" cy="64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6" name="TextBox 105"/>
          <p:cNvSpPr txBox="1"/>
          <p:nvPr/>
        </p:nvSpPr>
        <p:spPr>
          <a:xfrm>
            <a:off x="1700808" y="3346383"/>
            <a:ext cx="472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상황 </a:t>
            </a:r>
            <a:r>
              <a:rPr lang="en-US" altLang="ko-KR" sz="1100" b="1" dirty="0">
                <a:solidFill>
                  <a:srgbClr val="144698"/>
                </a:solidFill>
              </a:rPr>
              <a:t>3. </a:t>
            </a:r>
            <a:r>
              <a:rPr lang="ko-KR" altLang="en-US" sz="1100" b="1" dirty="0">
                <a:solidFill>
                  <a:srgbClr val="144698"/>
                </a:solidFill>
              </a:rPr>
              <a:t>성주의 발음이 부정확하고 어눌하게 이야기 할 때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2348880" y="3881583"/>
            <a:ext cx="3745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오른쪽 화살표 107"/>
          <p:cNvSpPr/>
          <p:nvPr/>
        </p:nvSpPr>
        <p:spPr>
          <a:xfrm>
            <a:off x="1916833" y="3680188"/>
            <a:ext cx="261216" cy="1293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9" name="직사각형 108"/>
          <p:cNvSpPr/>
          <p:nvPr/>
        </p:nvSpPr>
        <p:spPr>
          <a:xfrm>
            <a:off x="1628800" y="4066463"/>
            <a:ext cx="4758600" cy="64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0" name="TextBox 109"/>
          <p:cNvSpPr txBox="1"/>
          <p:nvPr/>
        </p:nvSpPr>
        <p:spPr>
          <a:xfrm>
            <a:off x="1700808" y="4066463"/>
            <a:ext cx="472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상황 </a:t>
            </a:r>
            <a:r>
              <a:rPr lang="en-US" altLang="ko-KR" sz="1100" b="1" dirty="0">
                <a:solidFill>
                  <a:srgbClr val="144698"/>
                </a:solidFill>
              </a:rPr>
              <a:t>4. </a:t>
            </a:r>
            <a:r>
              <a:rPr lang="ko-KR" altLang="en-US" sz="1100" b="1" dirty="0">
                <a:solidFill>
                  <a:srgbClr val="144698"/>
                </a:solidFill>
              </a:rPr>
              <a:t>성주가 체육 시간에 친구들과 떨어져 혼자 있을 때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  <p:cxnSp>
        <p:nvCxnSpPr>
          <p:cNvPr id="111" name="직선 연결선 110"/>
          <p:cNvCxnSpPr/>
          <p:nvPr/>
        </p:nvCxnSpPr>
        <p:spPr>
          <a:xfrm>
            <a:off x="2348880" y="4601663"/>
            <a:ext cx="3745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오른쪽 화살표 111"/>
          <p:cNvSpPr/>
          <p:nvPr/>
        </p:nvSpPr>
        <p:spPr>
          <a:xfrm>
            <a:off x="1916833" y="4400268"/>
            <a:ext cx="261216" cy="1293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3" name="직사각형 112"/>
          <p:cNvSpPr/>
          <p:nvPr/>
        </p:nvSpPr>
        <p:spPr>
          <a:xfrm>
            <a:off x="1628800" y="4788024"/>
            <a:ext cx="4758600" cy="64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4" name="TextBox 113"/>
          <p:cNvSpPr txBox="1"/>
          <p:nvPr/>
        </p:nvSpPr>
        <p:spPr>
          <a:xfrm>
            <a:off x="1700808" y="4788024"/>
            <a:ext cx="472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144698"/>
                </a:solidFill>
              </a:rPr>
              <a:t>상황 </a:t>
            </a:r>
            <a:r>
              <a:rPr lang="en-US" altLang="ko-KR" sz="1100" b="1" dirty="0">
                <a:solidFill>
                  <a:srgbClr val="144698"/>
                </a:solidFill>
              </a:rPr>
              <a:t>5. </a:t>
            </a:r>
            <a:r>
              <a:rPr lang="ko-KR" altLang="en-US" sz="1100" b="1" dirty="0">
                <a:solidFill>
                  <a:srgbClr val="144698"/>
                </a:solidFill>
              </a:rPr>
              <a:t>성주가 뒤뚱거리는 모습이지만 뜀틀에 성공했을 때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2348880" y="5323224"/>
            <a:ext cx="3745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오른쪽 화살표 115"/>
          <p:cNvSpPr/>
          <p:nvPr/>
        </p:nvSpPr>
        <p:spPr>
          <a:xfrm>
            <a:off x="1916833" y="5121829"/>
            <a:ext cx="261216" cy="1293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117" name="그룹 116"/>
          <p:cNvGrpSpPr>
            <a:grpSpLocks noChangeAspect="1"/>
          </p:cNvGrpSpPr>
          <p:nvPr/>
        </p:nvGrpSpPr>
        <p:grpSpPr>
          <a:xfrm>
            <a:off x="783502" y="5504689"/>
            <a:ext cx="806490" cy="806490"/>
            <a:chOff x="1194811" y="1482756"/>
            <a:chExt cx="1152128" cy="1152128"/>
          </a:xfrm>
        </p:grpSpPr>
        <p:sp>
          <p:nvSpPr>
            <p:cNvPr id="118" name="타원 1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제목 1"/>
          <p:cNvSpPr txBox="1">
            <a:spLocks/>
          </p:cNvSpPr>
          <p:nvPr/>
        </p:nvSpPr>
        <p:spPr>
          <a:xfrm>
            <a:off x="1589993" y="5685952"/>
            <a:ext cx="4991104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>
                <a:solidFill>
                  <a:schemeClr val="tx2"/>
                </a:solidFill>
              </a:rPr>
              <a:t>와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200" b="1" dirty="0">
                <a:solidFill>
                  <a:schemeClr val="tx2"/>
                </a:solidFill>
              </a:rPr>
              <a:t>이는 잘하고 싶지만 잘 되지 않아서 속상했던 경험을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공유하게 </a:t>
            </a:r>
            <a:r>
              <a:rPr lang="ko-KR" altLang="en-US" sz="1200" b="1" dirty="0">
                <a:solidFill>
                  <a:schemeClr val="tx2"/>
                </a:solidFill>
              </a:rPr>
              <a:t>되었습니다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</a:rPr>
              <a:t>이럴 땐 격려의 말이 필요합니다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우리 </a:t>
            </a:r>
            <a:r>
              <a:rPr lang="ko-KR" altLang="en-US" sz="1200" b="1" dirty="0">
                <a:solidFill>
                  <a:schemeClr val="tx2"/>
                </a:solidFill>
              </a:rPr>
              <a:t>반 친구들이 들었던 격려의 말을 </a:t>
            </a:r>
            <a:r>
              <a:rPr lang="ko-KR" altLang="en-US" sz="1200" b="1" dirty="0" err="1">
                <a:solidFill>
                  <a:schemeClr val="tx2"/>
                </a:solidFill>
              </a:rPr>
              <a:t>모둠별로</a:t>
            </a:r>
            <a:r>
              <a:rPr lang="ko-KR" altLang="en-US" sz="1200" b="1" dirty="0">
                <a:solidFill>
                  <a:schemeClr val="tx2"/>
                </a:solidFill>
              </a:rPr>
              <a:t> 조사해 발표해주세요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1589992" y="6804248"/>
            <a:ext cx="4809311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404664" y="1240440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7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11154" y="1187624"/>
            <a:ext cx="56468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</a:rPr>
              <a:t>발달장애인은 부족하지만 학습하거나 일할 수 있는 능력이 충분히 있습니다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그들의 </a:t>
            </a:r>
            <a:r>
              <a:rPr lang="ko-KR" altLang="en-US" sz="1200" b="1" dirty="0">
                <a:solidFill>
                  <a:schemeClr val="tx2"/>
                </a:solidFill>
              </a:rPr>
              <a:t>능력에 맞게 단순화 시키거나 세분화해서 충분히 연습할 기회를 주면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잘할 </a:t>
            </a:r>
            <a:r>
              <a:rPr lang="ko-KR" altLang="en-US" sz="1200" b="1" dirty="0">
                <a:solidFill>
                  <a:schemeClr val="tx2"/>
                </a:solidFill>
              </a:rPr>
              <a:t>수 있습니다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</a:rPr>
              <a:t>인내심을 가지고 그들이 배워가는 과정을 지켜보며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격려하는 </a:t>
            </a:r>
            <a:r>
              <a:rPr lang="ko-KR" altLang="en-US" sz="1200" b="1" dirty="0">
                <a:solidFill>
                  <a:schemeClr val="tx2"/>
                </a:solidFill>
              </a:rPr>
              <a:t>과정이 필요합니다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보건복지부 </a:t>
            </a:r>
            <a:r>
              <a:rPr lang="ko-KR" altLang="en-US" sz="1200" b="1" dirty="0">
                <a:solidFill>
                  <a:schemeClr val="tx2"/>
                </a:solidFill>
              </a:rPr>
              <a:t>포스터를 참고해서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발달 </a:t>
            </a:r>
            <a:r>
              <a:rPr lang="ko-KR" altLang="en-US" sz="1200" b="1" dirty="0">
                <a:solidFill>
                  <a:schemeClr val="tx2"/>
                </a:solidFill>
              </a:rPr>
              <a:t>장애인들을 격려하는 포스터를 만들어 보고 간단한 설명을 적어 주세요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211154" y="5868144"/>
            <a:ext cx="4948615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 descr="E:\졸업작품\교육용교재\이미지\ㅋㅋㅋ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77" y="3059832"/>
            <a:ext cx="4964992" cy="26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7178" y="8217986"/>
            <a:ext cx="2759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포스터설명</a:t>
            </a:r>
            <a:r>
              <a:rPr lang="en-US" altLang="ko-KR" sz="1100" b="1" dirty="0" smtClean="0">
                <a:solidFill>
                  <a:srgbClr val="144698"/>
                </a:solidFill>
              </a:rPr>
              <a:t>&gt;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8974" y="1753522"/>
            <a:ext cx="5059428" cy="14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가위로 오리기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성주의 가위를 억지로 뺏으려다 찢어졌다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나와 짝이 잘 하고 싶은 일을 적은 후 발표하는 시간을 갖는다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성주가 잘 하지 못한 것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가위질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성주의 기분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울상인 얼굴 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성주가 잘 한 것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뜀틀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성주의 기분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웃는 얼굴 등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42346" y="1753522"/>
            <a:ext cx="893621" cy="1441613"/>
            <a:chOff x="1868267" y="2990621"/>
            <a:chExt cx="893621" cy="144161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144161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60551" y="3438627"/>
            <a:ext cx="857213" cy="1071713"/>
            <a:chOff x="1904675" y="2990622"/>
            <a:chExt cx="857213" cy="107171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107171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98974" y="3419872"/>
            <a:ext cx="4876819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교사가 먼저 사다리를 타고 내려가서 올바른 답을 찾는 방법을 시범 보인다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2-3.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나와 짝 또는 장애 학생이 잘 할 수 있는 일을 적은 후 발표하는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시간을 갖는다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974" y="1753522"/>
            <a:ext cx="5059428" cy="17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 err="1">
                <a:solidFill>
                  <a:schemeClr val="tx2"/>
                </a:solidFill>
              </a:rPr>
              <a:t>모둠장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역할을 정해주는 역 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가위질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</a:rPr>
              <a:t>1)  </a:t>
            </a:r>
            <a:r>
              <a:rPr lang="ko-KR" altLang="en-US" sz="1200" b="1" dirty="0">
                <a:solidFill>
                  <a:schemeClr val="tx2"/>
                </a:solidFill>
              </a:rPr>
              <a:t>성주의 가위질이 느렸습니다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</a:rPr>
              <a:t>2)  </a:t>
            </a:r>
            <a:r>
              <a:rPr lang="ko-KR" altLang="en-US" sz="1200" b="1" dirty="0" err="1">
                <a:solidFill>
                  <a:schemeClr val="tx2"/>
                </a:solidFill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</a:rPr>
              <a:t> 친구들이 억지로 성주의 가위를 빼앗았습니다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성주가 잘 한 것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뜀틀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성주의 기분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정말 신난다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서연이가 잘 하지 못한 것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뜀틀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서연이의 기분</a:t>
            </a:r>
            <a:r>
              <a:rPr lang="en-US" altLang="ko-KR" sz="1200" b="1" dirty="0">
                <a:solidFill>
                  <a:schemeClr val="tx2"/>
                </a:solidFill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</a:rPr>
              <a:t>속상해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창피해 등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42346" y="1753522"/>
            <a:ext cx="893621" cy="1718612"/>
            <a:chOff x="1868267" y="2990621"/>
            <a:chExt cx="893621" cy="171861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857213" cy="171861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60551" y="3654650"/>
            <a:ext cx="857213" cy="1976857"/>
            <a:chOff x="1904675" y="2990621"/>
            <a:chExt cx="857213" cy="197685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직사각형 23"/>
            <p:cNvSpPr/>
            <p:nvPr/>
          </p:nvSpPr>
          <p:spPr>
            <a:xfrm>
              <a:off x="1904675" y="2990621"/>
              <a:ext cx="857213" cy="197685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98974" y="3635896"/>
            <a:ext cx="5059428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어려운 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말을 이해하지 못한다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전체 활동이 느려질 수 있다 등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 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좋은 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남을 도울 수 있는 기회를 가질 수 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인내심이 생긴다 등   도움을 주는 방법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말로 천천히 설명해 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시범을 보여준다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남은 학습 자료를 같이 오린다 등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올바른 도움을 준 친구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서연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재웅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재웅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서연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서연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3-5.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듣고 싶은 격려의 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성주를 격려하는 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서연이를 격려하는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말을 적은 후 발표하는 시간을 갖는다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9494" y="1688301"/>
            <a:ext cx="514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발표할 때 발표 자료 들고 있기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색칠하기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오리기 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뜀틀을 잘 넘고 싶었지만 잘 하지 못한 자신의 경험을 통해서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</a:rPr>
              <a:t>3-4. </a:t>
            </a:r>
            <a:r>
              <a:rPr lang="ko-KR" altLang="en-US" sz="1200" b="1" dirty="0">
                <a:solidFill>
                  <a:schemeClr val="tx2"/>
                </a:solidFill>
              </a:rPr>
              <a:t>자신의 경험을 발표하는 시간을 갖고 반 친구들의 비법을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모아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     정리한 </a:t>
            </a:r>
            <a:r>
              <a:rPr lang="ko-KR" altLang="en-US" sz="1200" b="1" dirty="0">
                <a:solidFill>
                  <a:schemeClr val="tx2"/>
                </a:solidFill>
              </a:rPr>
              <a:t>비법 노트를 만들어 친구들과 공유하는 활동을 할 수 있다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404664" y="1632742"/>
            <a:ext cx="893621" cy="1283074"/>
            <a:chOff x="1868267" y="2990621"/>
            <a:chExt cx="893621" cy="128307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128307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41072" y="3059833"/>
            <a:ext cx="857213" cy="5073520"/>
            <a:chOff x="1904675" y="2990622"/>
            <a:chExt cx="857213" cy="50735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507352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9494" y="2987824"/>
            <a:ext cx="52898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성주를 재촉했습니다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3)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엉망이 되었습니다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    4)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억지로 빼앗으려 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한다고 격려해 주었습니다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3)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바르게 되었습니다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    4)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함께 인쇄물을 나누어 오렸습니다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지적장애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학생들에게 좀 더 긍정적인 반응으로 대할 것을 유도해주고 학생들의 각오를 발표하는 시간을 갖는다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학생들의 다정하고 배려 있는 말을 모아서 배려 사전 만들기 등의 활동으로 확장할 수 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상황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쉽고 간단한 말로 설명해준다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상황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함께 오려준다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상황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말을 잘 들어주고 정확한 발음을 알려준다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천천히 말하라고 얘기해준다 등                                                                               상황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4.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같이 하자고 말해준다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상황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5.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했다고 격려해준다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모둠별로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조사해 발표해보는 시간을 갖는다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보건 복지부 포스터 내용을 교사와 학생들이 잘 살펴보고 이야기를 나눈 후 학생들이 포스터를 제작하는 시간을 갖는다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1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707809" y="2616024"/>
            <a:ext cx="819964" cy="806490"/>
            <a:chOff x="3399855" y="3415092"/>
            <a:chExt cx="1171377" cy="1152128"/>
          </a:xfrm>
        </p:grpSpPr>
        <p:sp>
          <p:nvSpPr>
            <p:cNvPr id="32" name="타원 3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667145" y="1462504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586992" y="2810889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친구들은 성주를 원망합니다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9867" y="3635896"/>
            <a:ext cx="5694728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은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어떻게 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 활동을 잘 마칠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462343" y="1736313"/>
            <a:ext cx="491145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가위질이 서툴고 발음이 부정확한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당황하면 갑자기 소리를 지르거나 교실을 뛰쳐나가는 등 친구들과 다른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 때문에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활동이 늦어진다고 생각한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7996" y="4753263"/>
            <a:ext cx="4777260" cy="454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모둠에서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어떤 역할을 맡았나요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1628800" y="5378491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7996" y="4753263"/>
            <a:ext cx="4777260" cy="454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모둠의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인쇄물은 왜 찢어졌나요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4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1646476" y="5378490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707809" y="2616024"/>
            <a:ext cx="819964" cy="806490"/>
            <a:chOff x="3399855" y="3415092"/>
            <a:chExt cx="1171377" cy="1152128"/>
          </a:xfrm>
        </p:grpSpPr>
        <p:sp>
          <p:nvSpPr>
            <p:cNvPr id="23" name="타원 22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그룹 24"/>
          <p:cNvGrpSpPr>
            <a:grpSpLocks noChangeAspect="1"/>
          </p:cNvGrpSpPr>
          <p:nvPr/>
        </p:nvGrpSpPr>
        <p:grpSpPr>
          <a:xfrm>
            <a:off x="667145" y="1462504"/>
            <a:ext cx="819965" cy="806490"/>
            <a:chOff x="1024096" y="2564904"/>
            <a:chExt cx="1171378" cy="1152128"/>
          </a:xfrm>
        </p:grpSpPr>
        <p:sp>
          <p:nvSpPr>
            <p:cNvPr id="26" name="타원 2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7" name="제목 1"/>
          <p:cNvSpPr txBox="1">
            <a:spLocks/>
          </p:cNvSpPr>
          <p:nvPr/>
        </p:nvSpPr>
        <p:spPr>
          <a:xfrm>
            <a:off x="1586992" y="2810889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친구들은 성주를 원망합니다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809867" y="3635896"/>
            <a:ext cx="5694728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은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어떻게 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 활동을 잘 마칠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462343" y="1736313"/>
            <a:ext cx="491145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가위질이 서툴고 발음이 부정확한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당황하면 갑자기 소리를 지르거나 교실을 뛰쳐나가는 등 친구들과 다른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 때문에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활동이 늦어진다고 생각한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54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673529" y="4427712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65577" y="4418970"/>
            <a:ext cx="5051364" cy="11125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나도 </a:t>
            </a:r>
            <a:r>
              <a:rPr lang="ko-KR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나 </a:t>
            </a:r>
            <a:r>
              <a:rPr lang="ko-KR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서연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이처럼 잘 하고 싶지만 잘 되지 않는 일이 있나요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내가 잘 하고 싶은 것과 짝이 잘 하고 싶은 것을 조사해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2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가지씩 적어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5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707809" y="2616024"/>
            <a:ext cx="819964" cy="806490"/>
            <a:chOff x="3399855" y="3415092"/>
            <a:chExt cx="1171377" cy="1152128"/>
          </a:xfrm>
        </p:grpSpPr>
        <p:sp>
          <p:nvSpPr>
            <p:cNvPr id="23" name="타원 22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그룹 24"/>
          <p:cNvGrpSpPr>
            <a:grpSpLocks noChangeAspect="1"/>
          </p:cNvGrpSpPr>
          <p:nvPr/>
        </p:nvGrpSpPr>
        <p:grpSpPr>
          <a:xfrm>
            <a:off x="667145" y="1462504"/>
            <a:ext cx="819965" cy="806490"/>
            <a:chOff x="1024096" y="2564904"/>
            <a:chExt cx="1171378" cy="1152128"/>
          </a:xfrm>
        </p:grpSpPr>
        <p:sp>
          <p:nvSpPr>
            <p:cNvPr id="26" name="타원 2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7" name="제목 1"/>
          <p:cNvSpPr txBox="1">
            <a:spLocks/>
          </p:cNvSpPr>
          <p:nvPr/>
        </p:nvSpPr>
        <p:spPr>
          <a:xfrm>
            <a:off x="1586992" y="2810889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친구들은 성주를 원망합니다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809867" y="3635896"/>
            <a:ext cx="5694728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은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어떻게 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 활동을 잘 마칠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462343" y="1736313"/>
            <a:ext cx="491145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가위질이 서툴고 발음이 부정확한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당황하면 갑자기 소리를 지르거나 교실을 뛰쳐나가는 등 친구들과 다른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 때문에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활동이 늦어진다고 생각한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39362" y="5554735"/>
            <a:ext cx="568863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41" name="직사각형 40"/>
          <p:cNvSpPr/>
          <p:nvPr/>
        </p:nvSpPr>
        <p:spPr>
          <a:xfrm>
            <a:off x="830978" y="7210918"/>
            <a:ext cx="568863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5656" y="5573863"/>
            <a:ext cx="24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내가 잘 하고 싶은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362" y="7210918"/>
            <a:ext cx="24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짝</a:t>
            </a:r>
            <a:r>
              <a:rPr lang="ko-KR" altLang="en-US" sz="1200" b="1" dirty="0">
                <a:solidFill>
                  <a:srgbClr val="144698"/>
                </a:solidFill>
              </a:rPr>
              <a:t>이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잘 하고 싶은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172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7996" y="4575133"/>
            <a:ext cx="4777260" cy="11125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가 잘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하지 못해서 친구들에게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지적받은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활동은 무엇인가요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그 때 성주의 기분이 어땠을지 성주의 표정을 상상하여 그려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>
                <a:solidFill>
                  <a:schemeClr val="tx2"/>
                </a:solidFill>
              </a:rPr>
              <a:t>6</a:t>
            </a:r>
            <a:endParaRPr lang="en-US" altLang="ko-KR" sz="1200" b="1" i="1" dirty="0" smtClean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07809" y="2616024"/>
            <a:ext cx="819964" cy="806490"/>
            <a:chOff x="3399855" y="3415092"/>
            <a:chExt cx="1171377" cy="1152128"/>
          </a:xfrm>
        </p:grpSpPr>
        <p:sp>
          <p:nvSpPr>
            <p:cNvPr id="50" name="타원 49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그룹 51"/>
          <p:cNvGrpSpPr>
            <a:grpSpLocks noChangeAspect="1"/>
          </p:cNvGrpSpPr>
          <p:nvPr/>
        </p:nvGrpSpPr>
        <p:grpSpPr>
          <a:xfrm>
            <a:off x="667145" y="1462504"/>
            <a:ext cx="819965" cy="806490"/>
            <a:chOff x="1024096" y="2564904"/>
            <a:chExt cx="1171378" cy="1152128"/>
          </a:xfrm>
        </p:grpSpPr>
        <p:sp>
          <p:nvSpPr>
            <p:cNvPr id="53" name="타원 52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5" name="제목 1"/>
          <p:cNvSpPr txBox="1">
            <a:spLocks/>
          </p:cNvSpPr>
          <p:nvPr/>
        </p:nvSpPr>
        <p:spPr>
          <a:xfrm>
            <a:off x="1586992" y="2810889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친구들은 성주를 원망합니다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809867" y="3635896"/>
            <a:ext cx="5694728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은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어떻게 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 활동을 잘 마칠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1462343" y="1736313"/>
            <a:ext cx="491145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가위질이 서툴고 발음이 부정확한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당황하면 갑자기 소리를 지르거나 교실을 뛰쳐나가는 등 친구들과 다른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 때문에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활동이 늦어진다고 생각한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79662" y="5687682"/>
            <a:ext cx="5688632" cy="277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857964" y="5812685"/>
            <a:ext cx="24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성주가 잘 하지 못한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1670" y="6752256"/>
            <a:ext cx="24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성주의 기분은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pic>
        <p:nvPicPr>
          <p:cNvPr id="22" name="Picture 2" descr="E:\졸업작품\교육용교재\이미지\나도잘하고싶어_얼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82" y="6752256"/>
            <a:ext cx="1639467" cy="17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그룹 42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44" name="타원 4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제목 1"/>
          <p:cNvSpPr txBox="1">
            <a:spLocks/>
          </p:cNvSpPr>
          <p:nvPr/>
        </p:nvSpPr>
        <p:spPr>
          <a:xfrm>
            <a:off x="1617996" y="4575133"/>
            <a:ext cx="4777260" cy="11125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잘 해서 친구들에게 칭찬받은 활동은 무엇인가요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그 때 성주의 기분이 어땠을지 성주의 표정을 상상하여 그려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07809" y="2616024"/>
            <a:ext cx="819964" cy="806490"/>
            <a:chOff x="3399855" y="3415092"/>
            <a:chExt cx="1171377" cy="1152128"/>
          </a:xfrm>
        </p:grpSpPr>
        <p:sp>
          <p:nvSpPr>
            <p:cNvPr id="50" name="타원 49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서연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그룹 51"/>
          <p:cNvGrpSpPr>
            <a:grpSpLocks noChangeAspect="1"/>
          </p:cNvGrpSpPr>
          <p:nvPr/>
        </p:nvGrpSpPr>
        <p:grpSpPr>
          <a:xfrm>
            <a:off x="667145" y="1462504"/>
            <a:ext cx="819965" cy="806490"/>
            <a:chOff x="1024096" y="2564904"/>
            <a:chExt cx="1171378" cy="1152128"/>
          </a:xfrm>
        </p:grpSpPr>
        <p:sp>
          <p:nvSpPr>
            <p:cNvPr id="53" name="타원 52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5" name="제목 1"/>
          <p:cNvSpPr txBox="1">
            <a:spLocks/>
          </p:cNvSpPr>
          <p:nvPr/>
        </p:nvSpPr>
        <p:spPr>
          <a:xfrm>
            <a:off x="1586992" y="2810889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이와 친구들은 성주를 원망합니다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809867" y="3635896"/>
            <a:ext cx="5694728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은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어떻게 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모둠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 활동을 잘 마칠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1462343" y="1736313"/>
            <a:ext cx="491145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가위질이 서툴고 발음이 부정확한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또 당황하면 갑자기 소리를 지르거나 교실을 뛰쳐나가는 등 친구들과 다른 행동을 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성주 때문에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활동이 늦어진다고 생각한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79662" y="5687682"/>
            <a:ext cx="5688632" cy="277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857964" y="5812685"/>
            <a:ext cx="24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144698"/>
                </a:solidFill>
              </a:rPr>
              <a:t>&lt;</a:t>
            </a:r>
            <a:r>
              <a:rPr lang="ko-KR" altLang="en-US" sz="1200" b="1" dirty="0">
                <a:solidFill>
                  <a:srgbClr val="144698"/>
                </a:solidFill>
              </a:rPr>
              <a:t>성주가 잘 한 것</a:t>
            </a:r>
            <a:r>
              <a:rPr lang="en-US" altLang="ko-KR" sz="1200" b="1" dirty="0">
                <a:solidFill>
                  <a:srgbClr val="144698"/>
                </a:solidFill>
              </a:rPr>
              <a:t>&gt;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1670" y="6752256"/>
            <a:ext cx="24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성주의 기분은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</a:p>
        </p:txBody>
      </p:sp>
      <p:pic>
        <p:nvPicPr>
          <p:cNvPr id="22" name="Picture 2" descr="E:\졸업작품\교육용교재\이미지\나도잘하고싶어_얼굴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46" y="6752255"/>
            <a:ext cx="1671962" cy="17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332656" y="6839025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1908349" y="6839025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3484042" y="6839025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5059735" y="6839025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1719365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7996" y="1777348"/>
            <a:ext cx="4777260" cy="97994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아래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의 행동에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대해 올바른 도움 방법은 무엇일까요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가지 색 색연필을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사용해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사다리를 타고 내려가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올바른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도움 방법을 찾아보세요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>
                <a:solidFill>
                  <a:schemeClr val="tx2"/>
                </a:solidFill>
              </a:rPr>
              <a:t>8</a:t>
            </a:r>
            <a:endParaRPr lang="en-US" altLang="ko-KR" sz="1200" b="1" i="1" dirty="0" smtClean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20531" y="3330329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896224" y="3330329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471917" y="3330329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47610" y="3330329"/>
            <a:ext cx="1446154" cy="1045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91279" y="7038531"/>
            <a:ext cx="130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144698"/>
                </a:solidFill>
              </a:rPr>
              <a:t>성주의 성공을 같이 즐거워하며 축하해준다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0175" y="6946198"/>
            <a:ext cx="130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144698"/>
                </a:solidFill>
              </a:rPr>
              <a:t>성주의 말을 무시하지 않고 수업 내용을 쉽게 설명해준다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1917" y="7038530"/>
            <a:ext cx="150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성주의 </a:t>
            </a:r>
            <a:r>
              <a:rPr lang="ko-KR" altLang="en-US" sz="1200" b="1" dirty="0">
                <a:solidFill>
                  <a:srgbClr val="144698"/>
                </a:solidFill>
              </a:rPr>
              <a:t>행동을 </a:t>
            </a:r>
            <a:endParaRPr lang="en-US" altLang="ko-KR" sz="1200" b="1" dirty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놀리거나 따라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하지 </a:t>
            </a:r>
            <a:r>
              <a:rPr lang="ko-KR" altLang="en-US" sz="1200" b="1" dirty="0">
                <a:solidFill>
                  <a:srgbClr val="144698"/>
                </a:solidFill>
              </a:rPr>
              <a:t>않는다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7035" y="7038531"/>
            <a:ext cx="14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144698"/>
                </a:solidFill>
              </a:rPr>
              <a:t>성주를 격려하며 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남은 </a:t>
            </a:r>
            <a:r>
              <a:rPr lang="ko-KR" altLang="en-US" sz="1200" b="1" dirty="0">
                <a:solidFill>
                  <a:srgbClr val="144698"/>
                </a:solidFill>
              </a:rPr>
              <a:t>부분을 나누어 같이 오린다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87338" y="4375671"/>
            <a:ext cx="101811" cy="2463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 rot="5400000">
            <a:off x="1743884" y="3915643"/>
            <a:ext cx="112667" cy="1564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 rot="6284802">
            <a:off x="4921086" y="5542599"/>
            <a:ext cx="119210" cy="1564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564819" y="4375671"/>
            <a:ext cx="101811" cy="2463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142300" y="4375671"/>
            <a:ext cx="101811" cy="2463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5719781" y="4375671"/>
            <a:ext cx="101811" cy="2463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 rot="5400000">
            <a:off x="1778647" y="5342174"/>
            <a:ext cx="112667" cy="1564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 rot="5400000">
            <a:off x="3362823" y="4651512"/>
            <a:ext cx="112667" cy="1564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 rot="5400000">
            <a:off x="4946999" y="4028310"/>
            <a:ext cx="112667" cy="1564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 descr="E:\졸업작품\교육용교재\이미지\나도잘하고싶어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8956"/>
          <a:stretch/>
        </p:blipFill>
        <p:spPr bwMode="auto">
          <a:xfrm>
            <a:off x="298881" y="3304739"/>
            <a:ext cx="1473935" cy="10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졸업작품\교육용교재\이미지\나도잘하고싶어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9960"/>
          <a:stretch/>
        </p:blipFill>
        <p:spPr bwMode="auto">
          <a:xfrm>
            <a:off x="1908349" y="3303984"/>
            <a:ext cx="1473935" cy="10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E:\졸업작품\교육용교재\이미지\나도잘하고싶어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8347"/>
          <a:stretch/>
        </p:blipFill>
        <p:spPr bwMode="auto">
          <a:xfrm>
            <a:off x="3485004" y="3305063"/>
            <a:ext cx="1472167" cy="10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E:\졸업작품\교육용교재\이미지\나도잘하고싶어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r="8951"/>
          <a:stretch/>
        </p:blipFill>
        <p:spPr bwMode="auto">
          <a:xfrm>
            <a:off x="5045845" y="3316424"/>
            <a:ext cx="1473934" cy="10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86664" y="2100158"/>
            <a:ext cx="5226332" cy="2759874"/>
            <a:chOff x="1086664" y="1754219"/>
            <a:chExt cx="5226332" cy="2759874"/>
          </a:xfrm>
        </p:grpSpPr>
        <p:pic>
          <p:nvPicPr>
            <p:cNvPr id="27" name="Picture 2" descr="E:\졸업작품\교육용교재\이미지\ㅇㄹㅇㄹㅇㄹㅇㄹㅇㄹㅇ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056" y="1754219"/>
              <a:ext cx="4963940" cy="275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171839" y="2702106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1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2738" y="3302194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44698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6664" y="3988694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3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780929" y="2624582"/>
              <a:ext cx="1728192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05677" y="3224670"/>
              <a:ext cx="2923523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707067" y="3911170"/>
              <a:ext cx="4170205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25420" y="5628550"/>
            <a:ext cx="5226332" cy="2759874"/>
            <a:chOff x="1125420" y="5268510"/>
            <a:chExt cx="5226332" cy="2759874"/>
          </a:xfrm>
        </p:grpSpPr>
        <p:pic>
          <p:nvPicPr>
            <p:cNvPr id="66" name="Picture 2" descr="E:\졸업작품\교육용교재\이미지\ㅇㄹㅇㄹㅇㄹㅇㄹㅇㄹㅇ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812" y="5268510"/>
              <a:ext cx="4963940" cy="275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210595" y="6216397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1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51494" y="681648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44698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25420" y="750298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3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2819685" y="6138873"/>
              <a:ext cx="1728192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344433" y="6738961"/>
              <a:ext cx="2923523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745823" y="7425461"/>
              <a:ext cx="4170205" cy="432049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나도 잘하고 싶어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1369271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제목 1"/>
          <p:cNvSpPr txBox="1">
            <a:spLocks/>
          </p:cNvSpPr>
          <p:nvPr/>
        </p:nvSpPr>
        <p:spPr>
          <a:xfrm>
            <a:off x="1556792" y="1369271"/>
            <a:ext cx="494085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뜀틀에 성공해서 친구들의 환호성을 받았습니다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해서 칭찬받았던 경험을 생각해보고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할 수 있는 일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가지를 순서대로 적어 보세요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그룹 66"/>
          <p:cNvGrpSpPr>
            <a:grpSpLocks noChangeAspect="1"/>
          </p:cNvGrpSpPr>
          <p:nvPr/>
        </p:nvGrpSpPr>
        <p:grpSpPr>
          <a:xfrm>
            <a:off x="764704" y="5113687"/>
            <a:ext cx="806490" cy="806490"/>
            <a:chOff x="1194811" y="1482756"/>
            <a:chExt cx="1152128" cy="1152128"/>
          </a:xfrm>
        </p:grpSpPr>
        <p:sp>
          <p:nvSpPr>
            <p:cNvPr id="68" name="타원 6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제목 1"/>
          <p:cNvSpPr txBox="1">
            <a:spLocks/>
          </p:cNvSpPr>
          <p:nvPr/>
        </p:nvSpPr>
        <p:spPr>
          <a:xfrm>
            <a:off x="1566191" y="5327157"/>
            <a:ext cx="517517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짝이 제일 잘 할 수 있는 일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가지를 조사해 순서대로 적어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1967</Words>
  <Application>Microsoft Office PowerPoint</Application>
  <PresentationFormat>화면 슬라이드 쇼(4:3)</PresentationFormat>
  <Paragraphs>298</Paragraphs>
  <Slides>26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kaywon</cp:lastModifiedBy>
  <cp:revision>77</cp:revision>
  <dcterms:created xsi:type="dcterms:W3CDTF">2015-04-22T10:06:41Z</dcterms:created>
  <dcterms:modified xsi:type="dcterms:W3CDTF">2016-01-13T16:47:16Z</dcterms:modified>
</cp:coreProperties>
</file>